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1"/>
  </p:notesMasterIdLst>
  <p:sldIdLst>
    <p:sldId id="1748" r:id="rId3"/>
    <p:sldId id="2051" r:id="rId4"/>
    <p:sldId id="2076138241" r:id="rId5"/>
    <p:sldId id="2076138239" r:id="rId6"/>
    <p:sldId id="2076138240" r:id="rId7"/>
    <p:sldId id="2076138253" r:id="rId8"/>
    <p:sldId id="2076138254" r:id="rId9"/>
    <p:sldId id="2076138244" r:id="rId10"/>
    <p:sldId id="2076138255" r:id="rId11"/>
    <p:sldId id="2076138256" r:id="rId12"/>
    <p:sldId id="2076138257" r:id="rId13"/>
    <p:sldId id="2076138258" r:id="rId14"/>
    <p:sldId id="2076138260" r:id="rId15"/>
    <p:sldId id="2076138261" r:id="rId16"/>
    <p:sldId id="2076138262" r:id="rId17"/>
    <p:sldId id="2076138263" r:id="rId18"/>
    <p:sldId id="2076138264" r:id="rId19"/>
    <p:sldId id="2076138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806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3DB01-494D-41DB-B35A-EE481918A67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096FB-AD7D-43E8-9EB1-8C6C5105C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48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8/9/2021 1:57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total control over visuals and features</a:t>
            </a:r>
            <a:r>
              <a:rPr lang="en-US" sz="8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  <a:r>
              <a:rPr lang="en-US" sz="8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8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Choose the best way to visualize your data and the best way to make it feel a part of your user flow.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br>
              <a:rPr lang="en-US" sz="1000" dirty="0"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latin typeface="+mj-lt"/>
              </a:rPr>
            </a:br>
            <a:endParaRPr lang="en-US" sz="800" dirty="0"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latin typeface="+mj-lt"/>
            </a:endParaRPr>
          </a:p>
          <a:p>
            <a:endParaRPr lang="fr-FR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8/9/2021 1:57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24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>
                <a:tab pos="457200" algn="l"/>
              </a:tabLst>
              <a:defRPr/>
            </a:pP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 now let’s explore the most common options to deploy Power BI embedded analytics for users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9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deploy Power BI for their users </a:t>
            </a:r>
            <a:r>
              <a:rPr lang="en-US" sz="9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depending on their profile and needs. &lt;CLICK&gt;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you can see in the frame at the top of the slide, Power BI authenticated users can consume analytics </a:t>
            </a:r>
            <a:r>
              <a:rPr lang="en-US" sz="9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directly</a:t>
            </a: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Power-</a:t>
            </a:r>
            <a:r>
              <a:rPr lang="en-US" sz="9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BI.Com</a:t>
            </a: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SaaS application or consume Power BI embedded analytics in Websites, portals, SharePoint Web part or Teams </a:t>
            </a:r>
            <a:r>
              <a:rPr lang="en-US" sz="9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within their organizations</a:t>
            </a: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bottom you can see the embedding option for non-Power BI authenticated users: </a:t>
            </a:r>
            <a:r>
              <a:rPr lang="en-US" sz="9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Embed for your customers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Embed for your customers makes use of </a:t>
            </a:r>
            <a:r>
              <a:rPr lang="en-US" sz="9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entity to manage all authentications to Power BI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authenticate to the Web application </a:t>
            </a:r>
            <a:r>
              <a:rPr lang="en-US" sz="9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any authentication method selected by the app owner</a:t>
            </a:r>
            <a:r>
              <a:rPr lang="en-US" sz="9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(as you saw in the demo)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8/9/2021 1:57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596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session we focus mainly on the options powered by JavaScript SDK: Embed for your organization (also known as ‘User Owns Data’) AND Embed for your customers (known as App Owns Data). </a:t>
            </a:r>
          </a:p>
          <a:p>
            <a:r>
              <a:rPr lang="en-US" b="1"/>
              <a:t>&lt;CLICK&gt;</a:t>
            </a:r>
          </a:p>
          <a:p>
            <a:r>
              <a:rPr lang="en-US"/>
              <a:t>Embed for your organization is aimed at INTERNAL USERS, authenticated to Azure Active Directory. End-Users require a Power BI license AND the authentication flow in INTERACTIVE.</a:t>
            </a:r>
          </a:p>
          <a:p>
            <a:r>
              <a:rPr lang="en-US" b="1"/>
              <a:t>&lt;CLICK&gt;</a:t>
            </a:r>
          </a:p>
          <a:p>
            <a:r>
              <a:rPr lang="en-US"/>
              <a:t>Embed for your customers is mainly for External Users AND the App owners can use their own authentication (as you saw in the demo). End Users do not require a Power BI license, AND the authentication flow is NON-interactive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8/9/2021 1:57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39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Segoe UI Condensed"/>
              </a:rPr>
              <a:t>Enhanced performance</a:t>
            </a:r>
            <a:r>
              <a:rPr lang="en-US" b="0" i="0">
                <a:solidFill>
                  <a:srgbClr val="000000"/>
                </a:solidFill>
                <a:effectLst/>
                <a:latin typeface="Segoe UI Condensed"/>
              </a:rPr>
              <a:t>– Better performance on any capacity size, anytime. Operations will always perform at top speed and won’t slow down when the load on the capacity approaches the capacity limits.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Segoe UI Condensed"/>
              </a:rPr>
              <a:t>Greater scale </a:t>
            </a:r>
            <a:r>
              <a:rPr lang="en-US" b="0" i="0">
                <a:solidFill>
                  <a:srgbClr val="000000"/>
                </a:solidFill>
                <a:effectLst/>
                <a:latin typeface="Segoe UI Condensed"/>
              </a:rPr>
              <a:t>– No limits on refresh concurrency, fewer memory restrictions and complete separation between report interaction and scheduled refreshes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Segoe UI Condensed"/>
              </a:rPr>
              <a:t>Lower entry level for paginated reports and AI workloads </a:t>
            </a:r>
            <a:r>
              <a:rPr lang="en-US" b="0" i="0">
                <a:solidFill>
                  <a:srgbClr val="000000"/>
                </a:solidFill>
                <a:effectLst/>
                <a:latin typeface="Segoe UI Condensed"/>
              </a:rPr>
              <a:t>– Customers can start with an A1 SKU and grow as they need.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Segoe UI Condensed"/>
              </a:rPr>
              <a:t>Scaling a resource instantly – </a:t>
            </a:r>
            <a:r>
              <a:rPr lang="en-US" b="0" i="0">
                <a:solidFill>
                  <a:srgbClr val="000000"/>
                </a:solidFill>
                <a:effectLst/>
                <a:latin typeface="Segoe UI Condensed"/>
              </a:rPr>
              <a:t>From scaling a Gen 1 resource in minutes, to scaling a Gen 2 resource in seconds.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Segoe UI Condensed"/>
              </a:rPr>
              <a:t>Scaling without downtime – </a:t>
            </a:r>
            <a:r>
              <a:rPr lang="en-US" b="0" i="0">
                <a:solidFill>
                  <a:srgbClr val="000000"/>
                </a:solidFill>
                <a:effectLst/>
                <a:latin typeface="Segoe UI Condensed"/>
              </a:rPr>
              <a:t>Customers can scale an Embedded Gen 2 resource without experiencing any downtime.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Segoe UI Condensed"/>
              </a:rPr>
              <a:t>Improved metrics – </a:t>
            </a:r>
            <a:r>
              <a:rPr lang="en-US" b="0" i="0">
                <a:solidFill>
                  <a:srgbClr val="000000"/>
                </a:solidFill>
                <a:effectLst/>
                <a:latin typeface="Segoe UI Condensed"/>
              </a:rPr>
              <a:t> Coming in a few weeks to simplify monitoring and metrics-based automation. Instead of various Gen 1 metrics, there will be one CPU utilization metric in Gen 2. In addition, a built-in reporting tool will allow customers to perform utilization analysis, budget planning and chargebacks.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8/9/2021 1:57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440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8/9/2021 1:57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8/9/2021 1:57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90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e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AA8C-2C9A-435C-BC90-64A6E8222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7295A-B6E5-45CC-AC79-391E85E18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DD02-B4F3-439D-BE13-C9594DAA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592B-E563-4D36-8AE3-32D0E90A7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1DE0B-6AC5-498E-8AEE-02949735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81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5243-54F2-47AA-901C-1BFBB099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97CDB-67F7-4A91-8F3E-B90487668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759AF-2001-47FE-ACB1-014A7FD2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4D31-7859-4CCA-A0FB-33706C41A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73E9A-7D88-40D3-9726-E879BBBF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1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C966E-BD8C-4B44-994E-1D6AE0BB1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80945-9E9E-456A-A3C8-8E288884C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09CA0-3776-4930-ADA6-31CA047D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7EACD-4651-4220-BDE7-A3B8BAA0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38664-84A9-4907-A65C-B60E060B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927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452" y="96130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23590" y="961303"/>
            <a:ext cx="7253288" cy="3959225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D9230-95E1-4701-B6CD-BCAA5DBA3CE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8421D-B4F9-46B2-9C8A-8FB21F494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49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: no h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780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16D4C-CC4C-4E90-A8C8-38F33A47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7205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5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379512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59203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54865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3019445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5874940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6949-8208-45F9-809D-180A24FA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64133-4CD3-41A6-B36E-F8C77E265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B290-3046-4896-965A-868573FA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207AD-0527-4924-969F-CF101DC1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36F65-460D-4BBD-81C5-2B79174E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268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9225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7663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841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2007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71564227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416068303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3EF6F9-2C2D-4F99-A647-2E93240282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750" y="36844"/>
            <a:ext cx="1986549" cy="82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0785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4638450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512109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71938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A9B6-6C38-4556-A3C9-F863C509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AF2E1-8555-418F-A3A3-7211673D5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7B767-6D51-4572-857B-5894A3FE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9E25-73B8-40C0-9A64-22EE9772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253BA-DADF-41FE-9F27-8C4229BB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94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354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58361618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100338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40897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809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0"/>
            <a:ext cx="59737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3121485"/>
            <a:ext cx="597305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743231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17734844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212592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9119960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90037"/>
            <a:ext cx="767875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7482423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5DD20-2F3B-4F41-A5A4-997639CF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35ADB-B1A6-4760-B360-657BAA525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3722-5857-444D-93FD-88D652690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9D491-4BFF-4B31-B0E4-51F978BB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C8DBF-018E-4EA3-8F69-E868665E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FFFBE-0938-4CF4-B63D-B277FBCA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0315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558714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5601079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F2C811"/>
                </a:solidFill>
              </a:defRPr>
            </a:lvl1pPr>
          </a:lstStyle>
          <a:p>
            <a:r>
              <a:rPr lang="en-US" dirty="0"/>
              <a:t>Power BI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3BE3A6-57D1-4FF1-AEF9-4FB9A2DEE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963416" cy="81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8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Power BI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206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6272-9506-4789-AF74-DF8F2D1E7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6A6E5-0F67-4B7C-96A8-9E69856E5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FE1E1-1FF0-45C5-ACB5-0CA635D1E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49D60-ED76-41CD-82DC-214604181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B01B6-2935-4A4B-99E2-C40837E9F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94C51-4FED-4819-A9E0-E82C2EEB7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F0C7B5-98B9-4B14-8317-3408617F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A0AC-DAD4-4F8C-976B-3276FEA2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79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60ED-7815-44F4-AA8B-6DEF81EB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01034-B6DD-4011-9DA4-5332937E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78C0F0-2459-48EF-94B1-74E73FC3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B611B-536B-466D-964F-CAD10B19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82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54F67-1C4A-4E5F-BE16-501DEC36B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A66AD-5365-4F9F-A801-1B152CFB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CB0FE-70FB-4BFF-B91A-B1277EC7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1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1B793-C380-4A00-9125-3B4BFC69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2E855-87CA-47C8-B9C9-CFAD1B47A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AE84E-738C-4588-9DA1-2876A29DA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DBFAD-185E-45D0-BA6D-EF523445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A6FB3-8D6B-44C2-BAEB-637046C9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3CC91-E871-445B-9D2F-98E246D8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0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8C2B-4AA3-4295-9BCB-2EEC9B4F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529F5-DE52-4C71-AC43-965E5B32E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B4924-F1E7-4D36-B721-161807F7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EACDE-8911-4CBA-80E6-DA256016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CA03-884E-45AB-A65F-EA43C4D8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BC98D-818C-4C68-B9A9-7A9C4057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5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A6563-1929-44DF-9580-9DBFF354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B15ED-FF67-497A-835C-6547E2695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79940-000E-4D01-AF3B-FC37F12F2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E6201-57F6-4A6D-8154-00E5D377FA26}" type="datetimeFigureOut">
              <a:rPr lang="en-GB" smtClean="0"/>
              <a:t>09/08/2021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CF48E-FE1A-4963-AF9E-258A5AA56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7A2E-8541-4BD9-B416-D0945396C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717CC-AE96-4B8D-AF14-C46A6A9852E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D74D0-39AF-4D2E-960B-FBA730FF1B8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387735" y="6505415"/>
            <a:ext cx="1699472" cy="2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8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3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96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14 &amp; 15: </a:t>
            </a:r>
            <a:r>
              <a:rPr lang="en-GB" dirty="0"/>
              <a:t>Power BI integration with Jupyter Notebook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9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E62682-5F2C-4A70-9158-D2FD677B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557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88C8-6FDE-4B5C-8273-151B1A2C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4593"/>
            <a:ext cx="10515600" cy="830629"/>
          </a:xfrm>
        </p:spPr>
        <p:txBody>
          <a:bodyPr/>
          <a:lstStyle/>
          <a:p>
            <a:r>
              <a:rPr lang="en-GB" b="1" dirty="0"/>
              <a:t>Demo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F2F0A60-D578-4746-B290-173FE1F3D77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336" y="1585824"/>
            <a:ext cx="10801547" cy="435275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US" sz="2400" b="1" dirty="0"/>
              <a:t>Get Power BI Client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powerbiclient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Report, models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io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StringIO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pandas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pd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US" sz="2400" i="1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US" sz="2400" b="1" dirty="0"/>
              <a:t>Interaction Authentication</a:t>
            </a:r>
          </a:p>
          <a:p>
            <a:b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Import the </a:t>
            </a:r>
            <a:r>
              <a:rPr lang="en-GB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DeviceCodeLoginAuthentication</a:t>
            </a:r>
            <a:r>
              <a:rPr lang="en-GB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class to authenticate against Power BI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powerbiclient.authentication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DeviceCodeLoginAuthentication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Initiate device authentication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device_auth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DeviceCodeLoginAuthentication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access_token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device_auth.get_access_token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9726439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88C8-6FDE-4B5C-8273-151B1A2C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4593"/>
            <a:ext cx="10515600" cy="830629"/>
          </a:xfrm>
        </p:spPr>
        <p:txBody>
          <a:bodyPr/>
          <a:lstStyle/>
          <a:p>
            <a:r>
              <a:rPr lang="en-GB" b="1" dirty="0"/>
              <a:t>Demo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F2F0A60-D578-4746-B290-173FE1F3D77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336" y="1585824"/>
            <a:ext cx="10801547" cy="4352751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US" sz="2400" b="1" dirty="0"/>
              <a:t>Get Report</a:t>
            </a:r>
          </a:p>
          <a:p>
            <a:pPr marL="0" indent="0">
              <a:buNone/>
            </a:pPr>
            <a:r>
              <a:rPr lang="en-GB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group_id</a:t>
            </a:r>
            <a:r>
              <a:rPr lang="en-GB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"70e996e2-470b-4e95-9aa6-b07fa8acf3d5"</a:t>
            </a:r>
            <a:endParaRPr lang="en-GB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report_id</a:t>
            </a:r>
            <a:r>
              <a:rPr lang="en-GB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"596c85a1-1618-486b-a8e2-6b093e16f639“</a:t>
            </a:r>
          </a:p>
          <a:p>
            <a:pPr marL="0" indent="0">
              <a:buNone/>
            </a:pPr>
            <a:endParaRPr lang="en-GB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report = Report(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group_id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group_id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report_id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report_id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access_token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access_token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loaded_callback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event_details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print(</a:t>
            </a:r>
            <a:r>
              <a:rPr lang="en-GB" sz="1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'The report successfully loaded!!'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GB" sz="1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error_callback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event_details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print(</a:t>
            </a:r>
            <a:r>
              <a:rPr lang="en-GB" sz="1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'error'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event_details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GB" sz="1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report.on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'loaded'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loaded_callback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report.on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'error'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sz="1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error_callback</a:t>
            </a:r>
            <a:r>
              <a:rPr lang="en-GB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865413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88C8-6FDE-4B5C-8273-151B1A2C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4593"/>
            <a:ext cx="10515600" cy="830629"/>
          </a:xfrm>
        </p:spPr>
        <p:txBody>
          <a:bodyPr/>
          <a:lstStyle/>
          <a:p>
            <a:r>
              <a:rPr lang="en-GB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DC138-E876-4D73-92E3-7A3950DC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38"/>
            <a:ext cx="12192000" cy="669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63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88C8-6FDE-4B5C-8273-151B1A2C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4593"/>
            <a:ext cx="10515600" cy="830629"/>
          </a:xfrm>
        </p:spPr>
        <p:txBody>
          <a:bodyPr/>
          <a:lstStyle/>
          <a:p>
            <a:r>
              <a:rPr lang="en-GB" b="1" dirty="0"/>
              <a:t>Demo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F2F0A60-D578-4746-B290-173FE1F3D77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336" y="1585824"/>
            <a:ext cx="10801547" cy="435275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US" sz="2400" b="1" dirty="0"/>
              <a:t>Get Report details</a:t>
            </a:r>
          </a:p>
          <a:p>
            <a:pPr marL="0" indent="0">
              <a:buNone/>
            </a:pPr>
            <a:r>
              <a:rPr lang="en-GB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tracemalloc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tracemalloc.start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active_page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report.get_pages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()[</a:t>
            </a:r>
            <a:r>
              <a:rPr lang="en-GB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'name’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US" sz="2400" i="1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visuals = 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report.visuals_on_page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active_page</a:t>
            </a:r>
            <a:r>
              <a:rPr lang="en-GB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Visuals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79560-ACD4-47C4-93E7-AF70D20ED221}"/>
              </a:ext>
            </a:extLst>
          </p:cNvPr>
          <p:cNvSpPr txBox="1"/>
          <p:nvPr/>
        </p:nvSpPr>
        <p:spPr>
          <a:xfrm>
            <a:off x="5842000" y="1632599"/>
            <a:ext cx="6097155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[{'name': 'f3feab200dd10010895c', 'type': 'slicer', 'layout': {'x': 640.5194805194806, 'y': 43.24675324675325, 'z': 0, 'width': 597.2727272727273, 'height': 60.77922077922078,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displayState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': {'mode': 0}}}, {'name': 'c6012d9c7ba00c7e6bd6', 'title': 'Revenue by Country', 'type':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columnChart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'layout': {'x': 257.910447761194, 'y': 119.40298507462687, 'z': 1000, 'width': 294.92537313432837, 'height': 263.88059701492534,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displayState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': {'mode': 0}}}, {'name': 'bc86088011d51323506e', 'title': 'Revenue and % Growth by Quarter', 'type':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lineClusteredColumnComboChart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'layout': {'x': 257.910447761194, 'y': 402.3880597014925, 'z': 2000, 'width': 980.2985074626865, 'height': 259.1044776119403,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displayState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': {'mode': 0}}}, {'name': 'f9b5967bcea0167c07b2', 'type': 'card', 'layout': {'x': 41.7910447761194, 'y': 380.8955223880597, 'z': 3000, 'width': 192.23880597014926, 'height': 77.61194029850746,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displayState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': {'mode': 0}}}, {'name': 'f63b02ead35aea90d68a', 'type':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pivotTable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', 'layout': {'x': 552.8358208955224, 'y': 119.40298507462687, 'z': 4000, 'width': 685.3731343283582, 'height': 263.88059701492534,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displayState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': {'mode': 0}}}, {'name': '1f912b730a0115b2b710', 'title': 'PY Sales and Revenue', 'type': 'gauge', 'layout': {'x': 35.82089552238806, 'y': 113.43283582089552, 'z': 5000, 'width': 198.2089552238806, 'height': 202.98507462686567,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displayState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': {'mode': 0}}}, {'name': '0c98467138a540029177', 'type': 'textbox', 'layout': {'x': 247.7922077922078, 'y': 43.24675324675325, 'z': 6000, 'width': 417.2727272727273, 'height': 60.77922077922078,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displayState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': {'mode': 0}}}, {'name': 'd23bf137b61bcc201c12', 'title': 'Year', 'type': 'PBI_CV_16948668_E17D_454B_8664_2F2C470EA8C1', 'layout': {'x': 34.62686567164179, 'y': 540.8955223880597, 'z': 7000, 'width': 201.7910447761194, 'height': 57.3134328358209,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displayState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': {'mode': 0}}}, {'name': 'a96ea9f44063d174cc0e', 'type': 'image', 'layout': {'x': 34.285714285714285, 'y': 43.42857142857143, 'z': 8000, 'width': 200, 'height': 60.57142857142857, '</a:t>
            </a:r>
            <a:r>
              <a:rPr lang="en-GB" sz="1000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displayState</a:t>
            </a:r>
            <a:r>
              <a:rPr lang="en-GB" sz="1000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': {'mode': 0}}}]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4994313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88C8-6FDE-4B5C-8273-151B1A2C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4593"/>
            <a:ext cx="10515600" cy="830629"/>
          </a:xfrm>
        </p:spPr>
        <p:txBody>
          <a:bodyPr/>
          <a:lstStyle/>
          <a:p>
            <a:r>
              <a:rPr lang="en-GB" b="1" dirty="0"/>
              <a:t>Demo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F2F0A60-D578-4746-B290-173FE1F3D77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336" y="1585824"/>
            <a:ext cx="10801547" cy="435275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US" sz="3200" b="1" dirty="0"/>
              <a:t>Get Particular Chart Data</a:t>
            </a:r>
          </a:p>
          <a:p>
            <a:pPr marL="0" indent="0">
              <a:buNone/>
            </a:pP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visual = next(filter(</a:t>
            </a:r>
            <a:r>
              <a:rPr lang="en-GB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visuals: visuals[</a:t>
            </a:r>
            <a:r>
              <a:rPr lang="en-GB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'type'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</a:t>
            </a:r>
            <a:r>
              <a:rPr lang="en-GB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lineClusteredColumnComboChart</a:t>
            </a:r>
            <a:r>
              <a:rPr lang="en-GB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visuals))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GB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visual_name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visual[</a:t>
            </a:r>
            <a:r>
              <a:rPr lang="en-GB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'name’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GB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visual_name</a:t>
            </a:r>
            <a:endParaRPr lang="en-GB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summ_data = report.export_visual_data(active_page, visual_name, rows=</a:t>
            </a:r>
            <a:r>
              <a:rPr lang="pt-BR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 = StringIO(summ_data)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GB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GB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 = </a:t>
            </a:r>
            <a:r>
              <a:rPr lang="en-GB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GB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(data, </a:t>
            </a:r>
            <a:r>
              <a:rPr lang="en-GB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sep</a:t>
            </a:r>
            <a:r>
              <a:rPr lang="en-GB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GB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GB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US" sz="3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3CA96-1C2B-40E2-B157-3DCAA8A89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625" y="2729752"/>
            <a:ext cx="5006759" cy="29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673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88C8-6FDE-4B5C-8273-151B1A2C1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4593"/>
            <a:ext cx="10515600" cy="830629"/>
          </a:xfrm>
        </p:spPr>
        <p:txBody>
          <a:bodyPr/>
          <a:lstStyle/>
          <a:p>
            <a:r>
              <a:rPr lang="en-GB" b="1" dirty="0"/>
              <a:t>Demo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F2F0A60-D578-4746-B290-173FE1F3D77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3336" y="1585824"/>
            <a:ext cx="10801547" cy="5272176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r>
              <a:rPr lang="en-US" sz="3200" b="1" dirty="0"/>
              <a:t>Interact with the Data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filter_report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(Year):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year_filter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'$schema'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"http://powerbi.com/product/</a:t>
            </a:r>
            <a:r>
              <a:rPr lang="en-GB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schema#advanced</a:t>
            </a:r>
            <a:r>
              <a:rPr lang="en-GB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'target'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'table'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"Lab 1"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'column'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"Year"</a:t>
            </a:r>
            <a:endParaRPr lang="en-GB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'operator'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"In"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'values'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[Year]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report.remove_filters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report.update_filters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GB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year_filter</a:t>
            </a:r>
            <a:r>
              <a:rPr lang="en-GB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en-GB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ipywidgets</a:t>
            </a:r>
            <a:r>
              <a:rPr lang="en-GB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interact</a:t>
            </a:r>
          </a:p>
          <a:p>
            <a:pPr marL="0" indent="0">
              <a:buNone/>
            </a:pP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interact(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filter_report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Year = [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'2013'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'2018'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en-GB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GB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SzPct val="75000"/>
              <a:buNone/>
            </a:pPr>
            <a:endParaRPr lang="en-US" sz="32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3CA96-1C2B-40E2-B157-3DCAA8A89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625" y="2729752"/>
            <a:ext cx="5006759" cy="29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617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20CD1B-A330-4002-98DC-CEB6A576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6608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 b="1" dirty="0"/>
              <a:t>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4F3A0-63E0-421B-AF1F-4AE8CB73654D}"/>
              </a:ext>
            </a:extLst>
          </p:cNvPr>
          <p:cNvSpPr txBox="1"/>
          <p:nvPr/>
        </p:nvSpPr>
        <p:spPr>
          <a:xfrm>
            <a:off x="863600" y="5824974"/>
            <a:ext cx="6482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https://powerbi.microsoft.com/fr-fr/blog/intro-pbi-js-api/</a:t>
            </a:r>
          </a:p>
        </p:txBody>
      </p:sp>
    </p:spTree>
    <p:extLst>
      <p:ext uri="{BB962C8B-B14F-4D97-AF65-F5344CB8AC3E}">
        <p14:creationId xmlns:p14="http://schemas.microsoft.com/office/powerpoint/2010/main" val="20975342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20CD1B-A330-4002-98DC-CEB6A576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6608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680374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52" y="961303"/>
            <a:ext cx="6730580" cy="4475936"/>
          </a:xfrm>
        </p:spPr>
        <p:txBody>
          <a:bodyPr/>
          <a:lstStyle/>
          <a:p>
            <a:r>
              <a:rPr lang="en-US" dirty="0"/>
              <a:t>Lesson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5766" y="2162328"/>
            <a:ext cx="7744460" cy="3831818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What is Power BI embedded analytics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Embed for your organization or customers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New playground developer experience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Power BI in Jupyter notebooks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Demo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Q &amp; A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8C3E-2FE1-44D9-A34F-26BC444E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Power BI embedded analytics</a:t>
            </a:r>
          </a:p>
        </p:txBody>
      </p:sp>
      <p:grpSp>
        <p:nvGrpSpPr>
          <p:cNvPr id="9" name="Group 8" descr="Power BI analytics in your web application&#10;&#10;Exceptional analytics in your app by using and branding Power BI as your own.&#10;">
            <a:extLst>
              <a:ext uri="{FF2B5EF4-FFF2-40B4-BE49-F238E27FC236}">
                <a16:creationId xmlns:a16="http://schemas.microsoft.com/office/drawing/2014/main" id="{B0C4A14A-7220-437F-ABF2-01898B124090}"/>
              </a:ext>
            </a:extLst>
          </p:cNvPr>
          <p:cNvGrpSpPr/>
          <p:nvPr/>
        </p:nvGrpSpPr>
        <p:grpSpPr>
          <a:xfrm>
            <a:off x="588263" y="1941739"/>
            <a:ext cx="2507988" cy="3280811"/>
            <a:chOff x="588263" y="1941739"/>
            <a:chExt cx="2507988" cy="3280811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B748B5D6-5E66-4D7F-852E-76673AB0436E}"/>
                </a:ext>
              </a:extLst>
            </p:cNvPr>
            <p:cNvSpPr/>
            <p:nvPr/>
          </p:nvSpPr>
          <p:spPr bwMode="auto">
            <a:xfrm>
              <a:off x="910560" y="1941739"/>
              <a:ext cx="1863394" cy="1606374"/>
            </a:xfrm>
            <a:prstGeom prst="hexagon">
              <a:avLst/>
            </a:prstGeom>
            <a:noFill/>
            <a:ln w="19050" cap="sq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33101A-0174-48F7-9C05-A8E7EDB12126}"/>
                </a:ext>
              </a:extLst>
            </p:cNvPr>
            <p:cNvSpPr txBox="1"/>
            <p:nvPr/>
          </p:nvSpPr>
          <p:spPr>
            <a:xfrm>
              <a:off x="588263" y="3868333"/>
              <a:ext cx="2507988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BI analytics in your web application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Exceptional analytics in your app by using and branding Power BI as your own.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BDC2A4-EFF4-45E3-89CF-372E412A3439}"/>
                </a:ext>
              </a:extLst>
            </p:cNvPr>
            <p:cNvGrpSpPr/>
            <p:nvPr/>
          </p:nvGrpSpPr>
          <p:grpSpPr>
            <a:xfrm>
              <a:off x="1413624" y="2321230"/>
              <a:ext cx="857266" cy="857266"/>
              <a:chOff x="1100905" y="2321230"/>
              <a:chExt cx="857266" cy="857266"/>
            </a:xfrm>
          </p:grpSpPr>
          <p:sp>
            <p:nvSpPr>
              <p:cNvPr id="7" name="AutoShape 174">
                <a:extLst>
                  <a:ext uri="{FF2B5EF4-FFF2-40B4-BE49-F238E27FC236}">
                    <a16:creationId xmlns:a16="http://schemas.microsoft.com/office/drawing/2014/main" id="{63DD4EF2-E3EF-4026-A5B4-66FE1E55609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905" y="2321230"/>
                <a:ext cx="857266" cy="857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ectangle 5">
                <a:extLst>
                  <a:ext uri="{FF2B5EF4-FFF2-40B4-BE49-F238E27FC236}">
                    <a16:creationId xmlns:a16="http://schemas.microsoft.com/office/drawing/2014/main" id="{66AFB743-330D-4110-958E-FF689CAFB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508" y="2549530"/>
                <a:ext cx="137847" cy="520753"/>
              </a:xfrm>
              <a:prstGeom prst="rect">
                <a:avLst/>
              </a:prstGeom>
              <a:solidFill>
                <a:srgbClr val="F2C8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6">
                <a:extLst>
                  <a:ext uri="{FF2B5EF4-FFF2-40B4-BE49-F238E27FC236}">
                    <a16:creationId xmlns:a16="http://schemas.microsoft.com/office/drawing/2014/main" id="{FDFAE9B5-2FDC-4C4F-83C8-528B5AA3D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527" y="2692482"/>
                <a:ext cx="137847" cy="377801"/>
              </a:xfrm>
              <a:prstGeom prst="rect">
                <a:avLst/>
              </a:prstGeom>
              <a:solidFill>
                <a:srgbClr val="F2C8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 7">
                <a:extLst>
                  <a:ext uri="{FF2B5EF4-FFF2-40B4-BE49-F238E27FC236}">
                    <a16:creationId xmlns:a16="http://schemas.microsoft.com/office/drawing/2014/main" id="{78AF3D1F-0D04-4B4C-A9D7-CF354BE1C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2546" y="2646533"/>
                <a:ext cx="137847" cy="423750"/>
              </a:xfrm>
              <a:prstGeom prst="rect">
                <a:avLst/>
              </a:prstGeom>
              <a:solidFill>
                <a:srgbClr val="F2C8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ectangle 8">
                <a:extLst>
                  <a:ext uri="{FF2B5EF4-FFF2-40B4-BE49-F238E27FC236}">
                    <a16:creationId xmlns:a16="http://schemas.microsoft.com/office/drawing/2014/main" id="{20C5942D-66DA-4C7E-A244-1CE35B210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565" y="2763958"/>
                <a:ext cx="135294" cy="306325"/>
              </a:xfrm>
              <a:prstGeom prst="rect">
                <a:avLst/>
              </a:prstGeom>
              <a:solidFill>
                <a:srgbClr val="F2C8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Freeform 9">
                <a:extLst>
                  <a:ext uri="{FF2B5EF4-FFF2-40B4-BE49-F238E27FC236}">
                    <a16:creationId xmlns:a16="http://schemas.microsoft.com/office/drawing/2014/main" id="{92353FF5-4349-4DF5-B52B-9DA36C8A9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0881" y="2388709"/>
                <a:ext cx="758157" cy="288456"/>
              </a:xfrm>
              <a:custGeom>
                <a:avLst/>
                <a:gdLst>
                  <a:gd name="T0" fmla="*/ 514 w 553"/>
                  <a:gd name="T1" fmla="*/ 0 h 212"/>
                  <a:gd name="T2" fmla="*/ 475 w 553"/>
                  <a:gd name="T3" fmla="*/ 38 h 212"/>
                  <a:gd name="T4" fmla="*/ 476 w 553"/>
                  <a:gd name="T5" fmla="*/ 44 h 212"/>
                  <a:gd name="T6" fmla="*/ 385 w 553"/>
                  <a:gd name="T7" fmla="*/ 85 h 212"/>
                  <a:gd name="T8" fmla="*/ 352 w 553"/>
                  <a:gd name="T9" fmla="*/ 66 h 212"/>
                  <a:gd name="T10" fmla="*/ 319 w 553"/>
                  <a:gd name="T11" fmla="*/ 84 h 212"/>
                  <a:gd name="T12" fmla="*/ 235 w 553"/>
                  <a:gd name="T13" fmla="*/ 58 h 212"/>
                  <a:gd name="T14" fmla="*/ 235 w 553"/>
                  <a:gd name="T15" fmla="*/ 58 h 212"/>
                  <a:gd name="T16" fmla="*/ 197 w 553"/>
                  <a:gd name="T17" fmla="*/ 19 h 212"/>
                  <a:gd name="T18" fmla="*/ 159 w 553"/>
                  <a:gd name="T19" fmla="*/ 58 h 212"/>
                  <a:gd name="T20" fmla="*/ 162 w 553"/>
                  <a:gd name="T21" fmla="*/ 73 h 212"/>
                  <a:gd name="T22" fmla="*/ 63 w 553"/>
                  <a:gd name="T23" fmla="*/ 144 h 212"/>
                  <a:gd name="T24" fmla="*/ 39 w 553"/>
                  <a:gd name="T25" fmla="*/ 135 h 212"/>
                  <a:gd name="T26" fmla="*/ 0 w 553"/>
                  <a:gd name="T27" fmla="*/ 174 h 212"/>
                  <a:gd name="T28" fmla="*/ 39 w 553"/>
                  <a:gd name="T29" fmla="*/ 212 h 212"/>
                  <a:gd name="T30" fmla="*/ 77 w 553"/>
                  <a:gd name="T31" fmla="*/ 174 h 212"/>
                  <a:gd name="T32" fmla="*/ 74 w 553"/>
                  <a:gd name="T33" fmla="*/ 159 h 212"/>
                  <a:gd name="T34" fmla="*/ 173 w 553"/>
                  <a:gd name="T35" fmla="*/ 87 h 212"/>
                  <a:gd name="T36" fmla="*/ 197 w 553"/>
                  <a:gd name="T37" fmla="*/ 96 h 212"/>
                  <a:gd name="T38" fmla="*/ 231 w 553"/>
                  <a:gd name="T39" fmla="*/ 76 h 212"/>
                  <a:gd name="T40" fmla="*/ 314 w 553"/>
                  <a:gd name="T41" fmla="*/ 101 h 212"/>
                  <a:gd name="T42" fmla="*/ 314 w 553"/>
                  <a:gd name="T43" fmla="*/ 104 h 212"/>
                  <a:gd name="T44" fmla="*/ 352 w 553"/>
                  <a:gd name="T45" fmla="*/ 143 h 212"/>
                  <a:gd name="T46" fmla="*/ 391 w 553"/>
                  <a:gd name="T47" fmla="*/ 104 h 212"/>
                  <a:gd name="T48" fmla="*/ 391 w 553"/>
                  <a:gd name="T49" fmla="*/ 102 h 212"/>
                  <a:gd name="T50" fmla="*/ 483 w 553"/>
                  <a:gd name="T51" fmla="*/ 60 h 212"/>
                  <a:gd name="T52" fmla="*/ 515 w 553"/>
                  <a:gd name="T53" fmla="*/ 76 h 212"/>
                  <a:gd name="T54" fmla="*/ 553 w 553"/>
                  <a:gd name="T55" fmla="*/ 38 h 212"/>
                  <a:gd name="T56" fmla="*/ 514 w 553"/>
                  <a:gd name="T57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3" h="212">
                    <a:moveTo>
                      <a:pt x="514" y="0"/>
                    </a:moveTo>
                    <a:cubicBezTo>
                      <a:pt x="493" y="0"/>
                      <a:pt x="475" y="17"/>
                      <a:pt x="475" y="38"/>
                    </a:cubicBezTo>
                    <a:cubicBezTo>
                      <a:pt x="475" y="40"/>
                      <a:pt x="476" y="42"/>
                      <a:pt x="476" y="44"/>
                    </a:cubicBezTo>
                    <a:cubicBezTo>
                      <a:pt x="385" y="85"/>
                      <a:pt x="385" y="85"/>
                      <a:pt x="385" y="85"/>
                    </a:cubicBezTo>
                    <a:cubicBezTo>
                      <a:pt x="378" y="74"/>
                      <a:pt x="366" y="66"/>
                      <a:pt x="352" y="66"/>
                    </a:cubicBezTo>
                    <a:cubicBezTo>
                      <a:pt x="338" y="66"/>
                      <a:pt x="326" y="73"/>
                      <a:pt x="319" y="84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35" y="36"/>
                      <a:pt x="218" y="19"/>
                      <a:pt x="197" y="19"/>
                    </a:cubicBezTo>
                    <a:cubicBezTo>
                      <a:pt x="176" y="19"/>
                      <a:pt x="159" y="36"/>
                      <a:pt x="159" y="58"/>
                    </a:cubicBezTo>
                    <a:cubicBezTo>
                      <a:pt x="159" y="63"/>
                      <a:pt x="160" y="68"/>
                      <a:pt x="162" y="73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57" y="139"/>
                      <a:pt x="48" y="135"/>
                      <a:pt x="39" y="135"/>
                    </a:cubicBezTo>
                    <a:cubicBezTo>
                      <a:pt x="17" y="135"/>
                      <a:pt x="0" y="152"/>
                      <a:pt x="0" y="174"/>
                    </a:cubicBezTo>
                    <a:cubicBezTo>
                      <a:pt x="0" y="195"/>
                      <a:pt x="17" y="212"/>
                      <a:pt x="39" y="212"/>
                    </a:cubicBezTo>
                    <a:cubicBezTo>
                      <a:pt x="60" y="212"/>
                      <a:pt x="77" y="195"/>
                      <a:pt x="77" y="174"/>
                    </a:cubicBezTo>
                    <a:cubicBezTo>
                      <a:pt x="77" y="168"/>
                      <a:pt x="76" y="163"/>
                      <a:pt x="74" y="159"/>
                    </a:cubicBezTo>
                    <a:cubicBezTo>
                      <a:pt x="173" y="87"/>
                      <a:pt x="173" y="87"/>
                      <a:pt x="173" y="87"/>
                    </a:cubicBezTo>
                    <a:cubicBezTo>
                      <a:pt x="179" y="93"/>
                      <a:pt x="188" y="96"/>
                      <a:pt x="197" y="96"/>
                    </a:cubicBezTo>
                    <a:cubicBezTo>
                      <a:pt x="212" y="96"/>
                      <a:pt x="225" y="88"/>
                      <a:pt x="231" y="76"/>
                    </a:cubicBezTo>
                    <a:cubicBezTo>
                      <a:pt x="314" y="101"/>
                      <a:pt x="314" y="101"/>
                      <a:pt x="314" y="101"/>
                    </a:cubicBezTo>
                    <a:cubicBezTo>
                      <a:pt x="314" y="102"/>
                      <a:pt x="314" y="104"/>
                      <a:pt x="314" y="104"/>
                    </a:cubicBezTo>
                    <a:cubicBezTo>
                      <a:pt x="314" y="126"/>
                      <a:pt x="331" y="143"/>
                      <a:pt x="352" y="143"/>
                    </a:cubicBezTo>
                    <a:cubicBezTo>
                      <a:pt x="373" y="143"/>
                      <a:pt x="391" y="126"/>
                      <a:pt x="391" y="104"/>
                    </a:cubicBezTo>
                    <a:cubicBezTo>
                      <a:pt x="391" y="104"/>
                      <a:pt x="391" y="103"/>
                      <a:pt x="391" y="102"/>
                    </a:cubicBezTo>
                    <a:cubicBezTo>
                      <a:pt x="483" y="60"/>
                      <a:pt x="483" y="60"/>
                      <a:pt x="483" y="60"/>
                    </a:cubicBezTo>
                    <a:cubicBezTo>
                      <a:pt x="490" y="70"/>
                      <a:pt x="502" y="76"/>
                      <a:pt x="515" y="76"/>
                    </a:cubicBezTo>
                    <a:cubicBezTo>
                      <a:pt x="536" y="76"/>
                      <a:pt x="553" y="59"/>
                      <a:pt x="553" y="38"/>
                    </a:cubicBezTo>
                    <a:cubicBezTo>
                      <a:pt x="552" y="17"/>
                      <a:pt x="535" y="0"/>
                      <a:pt x="51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 descr="Customize user experience and visuals&#10;&#10;Deliver intelligent insights to your users and perform actions from insights.&#10;">
            <a:extLst>
              <a:ext uri="{FF2B5EF4-FFF2-40B4-BE49-F238E27FC236}">
                <a16:creationId xmlns:a16="http://schemas.microsoft.com/office/drawing/2014/main" id="{788F06FF-8343-4989-A5BA-3DF9616E142F}"/>
              </a:ext>
            </a:extLst>
          </p:cNvPr>
          <p:cNvGrpSpPr/>
          <p:nvPr/>
        </p:nvGrpSpPr>
        <p:grpSpPr>
          <a:xfrm>
            <a:off x="3425780" y="1941739"/>
            <a:ext cx="2505456" cy="3280811"/>
            <a:chOff x="3425780" y="1941739"/>
            <a:chExt cx="2505456" cy="3280811"/>
          </a:xfrm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01240727-513F-4D81-B9FD-8FB9B55BE5F6}"/>
                </a:ext>
              </a:extLst>
            </p:cNvPr>
            <p:cNvSpPr/>
            <p:nvPr/>
          </p:nvSpPr>
          <p:spPr bwMode="auto">
            <a:xfrm>
              <a:off x="3746811" y="1941739"/>
              <a:ext cx="1863394" cy="1606374"/>
            </a:xfrm>
            <a:prstGeom prst="hexagon">
              <a:avLst/>
            </a:prstGeom>
            <a:noFill/>
            <a:ln w="19050" cap="sq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6BCF74-8024-4D84-A26A-92A6627A3E03}"/>
                </a:ext>
              </a:extLst>
            </p:cNvPr>
            <p:cNvSpPr txBox="1"/>
            <p:nvPr/>
          </p:nvSpPr>
          <p:spPr>
            <a:xfrm>
              <a:off x="3425780" y="3868333"/>
              <a:ext cx="2505456" cy="135421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Personalize user experience and visuals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E6FF"/>
                      </a:gs>
                      <a:gs pos="3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Deliver intelligent insights to your users and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perform actions from insights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</a:t>
              </a:r>
            </a:p>
          </p:txBody>
        </p:sp>
        <p:grpSp>
          <p:nvGrpSpPr>
            <p:cNvPr id="37" name="data empowerment" descr="data empowerment">
              <a:extLst>
                <a:ext uri="{FF2B5EF4-FFF2-40B4-BE49-F238E27FC236}">
                  <a16:creationId xmlns:a16="http://schemas.microsoft.com/office/drawing/2014/main" id="{52DD938E-4BE2-48C1-82C0-6780BC15BD24}"/>
                </a:ext>
              </a:extLst>
            </p:cNvPr>
            <p:cNvGrpSpPr/>
            <p:nvPr/>
          </p:nvGrpSpPr>
          <p:grpSpPr>
            <a:xfrm>
              <a:off x="4282248" y="2348666"/>
              <a:ext cx="792521" cy="792521"/>
              <a:chOff x="7310362" y="2186940"/>
              <a:chExt cx="359254" cy="359254"/>
            </a:xfrm>
            <a:solidFill>
              <a:schemeClr val="accent1"/>
            </a:solidFill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37BC91-EEA0-4200-A16C-96CD686A3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0362" y="2281995"/>
                <a:ext cx="75485" cy="264199"/>
              </a:xfrm>
              <a:prstGeom prst="rect">
                <a:avLst/>
              </a:prstGeom>
              <a:solidFill>
                <a:srgbClr val="F2C8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D471A4-6221-410E-AD81-DEAA5B18E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5417" y="2186940"/>
                <a:ext cx="75485" cy="359254"/>
              </a:xfrm>
              <a:prstGeom prst="rect">
                <a:avLst/>
              </a:prstGeom>
              <a:solidFill>
                <a:srgbClr val="F2C8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CF514E6-D964-441E-B4BC-C7C1F6E65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9075" y="2281995"/>
                <a:ext cx="76883" cy="264199"/>
              </a:xfrm>
              <a:prstGeom prst="rect">
                <a:avLst/>
              </a:prstGeom>
              <a:solidFill>
                <a:srgbClr val="F2C8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5FFD933-191F-4AE8-9E3F-15840F277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4131" y="2413396"/>
                <a:ext cx="75485" cy="132798"/>
              </a:xfrm>
              <a:prstGeom prst="rect">
                <a:avLst/>
              </a:prstGeom>
              <a:solidFill>
                <a:srgbClr val="F2C8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12985225-CCE1-4321-8C16-69F14320D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5417" y="2460923"/>
                <a:ext cx="170541" cy="85271"/>
              </a:xfrm>
              <a:custGeom>
                <a:avLst/>
                <a:gdLst>
                  <a:gd name="T0" fmla="*/ 0 w 182"/>
                  <a:gd name="T1" fmla="*/ 91 h 91"/>
                  <a:gd name="T2" fmla="*/ 27 w 182"/>
                  <a:gd name="T3" fmla="*/ 26 h 91"/>
                  <a:gd name="T4" fmla="*/ 91 w 182"/>
                  <a:gd name="T5" fmla="*/ 0 h 91"/>
                  <a:gd name="T6" fmla="*/ 155 w 182"/>
                  <a:gd name="T7" fmla="*/ 26 h 91"/>
                  <a:gd name="T8" fmla="*/ 182 w 182"/>
                  <a:gd name="T9" fmla="*/ 91 h 91"/>
                  <a:gd name="T10" fmla="*/ 0 w 182"/>
                  <a:gd name="T11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2" h="91">
                    <a:moveTo>
                      <a:pt x="0" y="91"/>
                    </a:moveTo>
                    <a:cubicBezTo>
                      <a:pt x="0" y="67"/>
                      <a:pt x="10" y="44"/>
                      <a:pt x="27" y="26"/>
                    </a:cubicBezTo>
                    <a:cubicBezTo>
                      <a:pt x="44" y="9"/>
                      <a:pt x="67" y="0"/>
                      <a:pt x="91" y="0"/>
                    </a:cubicBezTo>
                    <a:cubicBezTo>
                      <a:pt x="115" y="0"/>
                      <a:pt x="138" y="9"/>
                      <a:pt x="155" y="26"/>
                    </a:cubicBezTo>
                    <a:cubicBezTo>
                      <a:pt x="172" y="44"/>
                      <a:pt x="182" y="67"/>
                      <a:pt x="182" y="91"/>
                    </a:cubicBezTo>
                    <a:lnTo>
                      <a:pt x="0" y="9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Oval 42">
                <a:extLst>
                  <a:ext uri="{FF2B5EF4-FFF2-40B4-BE49-F238E27FC236}">
                    <a16:creationId xmlns:a16="http://schemas.microsoft.com/office/drawing/2014/main" id="{F3358A9C-4D71-4506-9854-DAE84AA05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1548" y="2375653"/>
                <a:ext cx="76883" cy="7548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" name="Group 12" descr="Deliver analytics with total confidence&#10;&#10;Keep user information secured. Use row-level security to limit the users’ access to data.&#10;">
            <a:extLst>
              <a:ext uri="{FF2B5EF4-FFF2-40B4-BE49-F238E27FC236}">
                <a16:creationId xmlns:a16="http://schemas.microsoft.com/office/drawing/2014/main" id="{D23C7E72-B222-42FD-8ABE-BC2FD14A04E7}"/>
              </a:ext>
            </a:extLst>
          </p:cNvPr>
          <p:cNvGrpSpPr/>
          <p:nvPr/>
        </p:nvGrpSpPr>
        <p:grpSpPr>
          <a:xfrm>
            <a:off x="6260765" y="1941739"/>
            <a:ext cx="2505456" cy="3342366"/>
            <a:chOff x="6260765" y="1941739"/>
            <a:chExt cx="2505456" cy="334236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D444FC-C4E8-4212-81BE-4487076A206C}"/>
                </a:ext>
              </a:extLst>
            </p:cNvPr>
            <p:cNvSpPr txBox="1"/>
            <p:nvPr/>
          </p:nvSpPr>
          <p:spPr>
            <a:xfrm>
              <a:off x="6260765" y="3868333"/>
              <a:ext cx="2505456" cy="141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Deliver analytics with total confidence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E6FF"/>
                      </a:gs>
                      <a:gs pos="3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Keep user information secured. Use row-level security to limit the users’ access to data.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F24721C1-7133-46C4-A19C-D3A4D4BCE3F5}"/>
                </a:ext>
              </a:extLst>
            </p:cNvPr>
            <p:cNvSpPr/>
            <p:nvPr/>
          </p:nvSpPr>
          <p:spPr bwMode="auto">
            <a:xfrm>
              <a:off x="6581796" y="1941739"/>
              <a:ext cx="1863394" cy="1606374"/>
            </a:xfrm>
            <a:prstGeom prst="hexagon">
              <a:avLst/>
            </a:prstGeom>
            <a:noFill/>
            <a:ln w="19050" cap="sq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4" name="turn-key protection" descr="turn-key protection, cloud, lock">
              <a:extLst>
                <a:ext uri="{FF2B5EF4-FFF2-40B4-BE49-F238E27FC236}">
                  <a16:creationId xmlns:a16="http://schemas.microsoft.com/office/drawing/2014/main" id="{0C11497D-F9FC-4AF0-9E73-D1B59DDA7A7C}"/>
                </a:ext>
              </a:extLst>
            </p:cNvPr>
            <p:cNvGrpSpPr/>
            <p:nvPr/>
          </p:nvGrpSpPr>
          <p:grpSpPr>
            <a:xfrm>
              <a:off x="7010649" y="2483420"/>
              <a:ext cx="1005688" cy="523013"/>
              <a:chOff x="5360579" y="1371711"/>
              <a:chExt cx="554695" cy="288472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A6C106E-F06B-4969-8C28-D52C547CD6B5}"/>
                  </a:ext>
                </a:extLst>
              </p:cNvPr>
              <p:cNvSpPr/>
              <p:nvPr/>
            </p:nvSpPr>
            <p:spPr>
              <a:xfrm>
                <a:off x="5360579" y="1371711"/>
                <a:ext cx="74450" cy="74450"/>
              </a:xfrm>
              <a:custGeom>
                <a:avLst/>
                <a:gdLst>
                  <a:gd name="connsiteX0" fmla="*/ 38201 w 74450"/>
                  <a:gd name="connsiteY0" fmla="*/ 73834 h 74450"/>
                  <a:gd name="connsiteX1" fmla="*/ 73833 w 74450"/>
                  <a:gd name="connsiteY1" fmla="*/ 38201 h 74450"/>
                  <a:gd name="connsiteX2" fmla="*/ 38201 w 74450"/>
                  <a:gd name="connsiteY2" fmla="*/ 2568 h 74450"/>
                  <a:gd name="connsiteX3" fmla="*/ 2568 w 74450"/>
                  <a:gd name="connsiteY3" fmla="*/ 38201 h 74450"/>
                  <a:gd name="connsiteX4" fmla="*/ 38201 w 74450"/>
                  <a:gd name="connsiteY4" fmla="*/ 73834 h 7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50" h="74450">
                    <a:moveTo>
                      <a:pt x="38201" y="73834"/>
                    </a:moveTo>
                    <a:cubicBezTo>
                      <a:pt x="57880" y="73834"/>
                      <a:pt x="73833" y="57880"/>
                      <a:pt x="73833" y="38201"/>
                    </a:cubicBezTo>
                    <a:cubicBezTo>
                      <a:pt x="73833" y="18522"/>
                      <a:pt x="57880" y="2568"/>
                      <a:pt x="38201" y="2568"/>
                    </a:cubicBezTo>
                    <a:cubicBezTo>
                      <a:pt x="18522" y="2568"/>
                      <a:pt x="2568" y="18522"/>
                      <a:pt x="2568" y="38201"/>
                    </a:cubicBezTo>
                    <a:cubicBezTo>
                      <a:pt x="2568" y="57880"/>
                      <a:pt x="18522" y="73834"/>
                      <a:pt x="38201" y="73834"/>
                    </a:cubicBezTo>
                    <a:close/>
                  </a:path>
                </a:pathLst>
              </a:custGeom>
              <a:solidFill>
                <a:schemeClr val="tx2"/>
              </a:solidFill>
              <a:ln w="569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2DE0767-2B75-406F-B0E9-ECE1516A6A46}"/>
                  </a:ext>
                </a:extLst>
              </p:cNvPr>
              <p:cNvSpPr/>
              <p:nvPr/>
            </p:nvSpPr>
            <p:spPr>
              <a:xfrm>
                <a:off x="5367894" y="1372673"/>
                <a:ext cx="446700" cy="257712"/>
              </a:xfrm>
              <a:custGeom>
                <a:avLst/>
                <a:gdLst>
                  <a:gd name="connsiteX0" fmla="*/ 443273 w 446700"/>
                  <a:gd name="connsiteY0" fmla="*/ 181396 h 257712"/>
                  <a:gd name="connsiteX1" fmla="*/ 445648 w 446700"/>
                  <a:gd name="connsiteY1" fmla="*/ 159637 h 257712"/>
                  <a:gd name="connsiteX2" fmla="*/ 345781 w 446700"/>
                  <a:gd name="connsiteY2" fmla="*/ 59771 h 257712"/>
                  <a:gd name="connsiteX3" fmla="*/ 323452 w 446700"/>
                  <a:gd name="connsiteY3" fmla="*/ 62336 h 257712"/>
                  <a:gd name="connsiteX4" fmla="*/ 214844 w 446700"/>
                  <a:gd name="connsiteY4" fmla="*/ 2568 h 257712"/>
                  <a:gd name="connsiteX5" fmla="*/ 86376 w 446700"/>
                  <a:gd name="connsiteY5" fmla="*/ 131036 h 257712"/>
                  <a:gd name="connsiteX6" fmla="*/ 86471 w 446700"/>
                  <a:gd name="connsiteY6" fmla="*/ 136262 h 257712"/>
                  <a:gd name="connsiteX7" fmla="*/ 65852 w 446700"/>
                  <a:gd name="connsiteY7" fmla="*/ 132841 h 257712"/>
                  <a:gd name="connsiteX8" fmla="*/ 2568 w 446700"/>
                  <a:gd name="connsiteY8" fmla="*/ 196125 h 257712"/>
                  <a:gd name="connsiteX9" fmla="*/ 59580 w 446700"/>
                  <a:gd name="connsiteY9" fmla="*/ 259029 h 257712"/>
                  <a:gd name="connsiteX10" fmla="*/ 345781 w 446700"/>
                  <a:gd name="connsiteY10" fmla="*/ 259598 h 257712"/>
                  <a:gd name="connsiteX11" fmla="*/ 434530 w 446700"/>
                  <a:gd name="connsiteY11" fmla="*/ 205627 h 257712"/>
                  <a:gd name="connsiteX12" fmla="*/ 433771 w 446700"/>
                  <a:gd name="connsiteY12" fmla="*/ 199735 h 257712"/>
                  <a:gd name="connsiteX13" fmla="*/ 443273 w 446700"/>
                  <a:gd name="connsiteY13" fmla="*/ 181396 h 257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700" h="257712">
                    <a:moveTo>
                      <a:pt x="443273" y="181396"/>
                    </a:moveTo>
                    <a:cubicBezTo>
                      <a:pt x="444793" y="174365"/>
                      <a:pt x="445648" y="167143"/>
                      <a:pt x="445648" y="159637"/>
                    </a:cubicBezTo>
                    <a:cubicBezTo>
                      <a:pt x="445648" y="104430"/>
                      <a:pt x="400893" y="59771"/>
                      <a:pt x="345781" y="59771"/>
                    </a:cubicBezTo>
                    <a:cubicBezTo>
                      <a:pt x="338085" y="59771"/>
                      <a:pt x="330578" y="60626"/>
                      <a:pt x="323452" y="62336"/>
                    </a:cubicBezTo>
                    <a:cubicBezTo>
                      <a:pt x="300647" y="26418"/>
                      <a:pt x="260549" y="2568"/>
                      <a:pt x="214844" y="2568"/>
                    </a:cubicBezTo>
                    <a:cubicBezTo>
                      <a:pt x="143864" y="2568"/>
                      <a:pt x="86376" y="60150"/>
                      <a:pt x="86376" y="131036"/>
                    </a:cubicBezTo>
                    <a:cubicBezTo>
                      <a:pt x="86376" y="132841"/>
                      <a:pt x="86376" y="134551"/>
                      <a:pt x="86471" y="136262"/>
                    </a:cubicBezTo>
                    <a:cubicBezTo>
                      <a:pt x="80010" y="134077"/>
                      <a:pt x="73073" y="132841"/>
                      <a:pt x="65852" y="132841"/>
                    </a:cubicBezTo>
                    <a:cubicBezTo>
                      <a:pt x="30884" y="132841"/>
                      <a:pt x="2568" y="161157"/>
                      <a:pt x="2568" y="196125"/>
                    </a:cubicBezTo>
                    <a:cubicBezTo>
                      <a:pt x="2568" y="228907"/>
                      <a:pt x="27559" y="255892"/>
                      <a:pt x="59580" y="259029"/>
                    </a:cubicBezTo>
                    <a:lnTo>
                      <a:pt x="345781" y="259598"/>
                    </a:lnTo>
                    <a:cubicBezTo>
                      <a:pt x="384455" y="259598"/>
                      <a:pt x="417902" y="237649"/>
                      <a:pt x="434530" y="205627"/>
                    </a:cubicBezTo>
                    <a:cubicBezTo>
                      <a:pt x="434056" y="203726"/>
                      <a:pt x="433771" y="201826"/>
                      <a:pt x="433771" y="199735"/>
                    </a:cubicBezTo>
                    <a:cubicBezTo>
                      <a:pt x="433675" y="192134"/>
                      <a:pt x="437476" y="185388"/>
                      <a:pt x="443273" y="181396"/>
                    </a:cubicBezTo>
                    <a:close/>
                  </a:path>
                </a:pathLst>
              </a:custGeom>
              <a:solidFill>
                <a:schemeClr val="tx2"/>
              </a:solidFill>
              <a:ln w="569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B4DA68F-DCB6-4EFB-B5F7-1A391CBACCE9}"/>
                  </a:ext>
                </a:extLst>
              </p:cNvPr>
              <p:cNvSpPr/>
              <p:nvPr/>
            </p:nvSpPr>
            <p:spPr>
              <a:xfrm>
                <a:off x="5732012" y="1391017"/>
                <a:ext cx="183262" cy="269166"/>
              </a:xfrm>
              <a:custGeom>
                <a:avLst/>
                <a:gdLst>
                  <a:gd name="connsiteX0" fmla="*/ 91982 w 183261"/>
                  <a:gd name="connsiteY0" fmla="*/ 2568 h 269166"/>
                  <a:gd name="connsiteX1" fmla="*/ 2568 w 183261"/>
                  <a:gd name="connsiteY1" fmla="*/ 91982 h 269166"/>
                  <a:gd name="connsiteX2" fmla="*/ 2568 w 183261"/>
                  <a:gd name="connsiteY2" fmla="*/ 270716 h 269166"/>
                  <a:gd name="connsiteX3" fmla="*/ 181301 w 183261"/>
                  <a:gd name="connsiteY3" fmla="*/ 270716 h 269166"/>
                  <a:gd name="connsiteX4" fmla="*/ 181301 w 183261"/>
                  <a:gd name="connsiteY4" fmla="*/ 91982 h 269166"/>
                  <a:gd name="connsiteX5" fmla="*/ 91982 w 183261"/>
                  <a:gd name="connsiteY5" fmla="*/ 2568 h 269166"/>
                  <a:gd name="connsiteX6" fmla="*/ 91982 w 183261"/>
                  <a:gd name="connsiteY6" fmla="*/ 203726 h 269166"/>
                  <a:gd name="connsiteX7" fmla="*/ 69652 w 183261"/>
                  <a:gd name="connsiteY7" fmla="*/ 181396 h 269166"/>
                  <a:gd name="connsiteX8" fmla="*/ 91982 w 183261"/>
                  <a:gd name="connsiteY8" fmla="*/ 159067 h 269166"/>
                  <a:gd name="connsiteX9" fmla="*/ 114312 w 183261"/>
                  <a:gd name="connsiteY9" fmla="*/ 181396 h 269166"/>
                  <a:gd name="connsiteX10" fmla="*/ 91982 w 183261"/>
                  <a:gd name="connsiteY10" fmla="*/ 203726 h 269166"/>
                  <a:gd name="connsiteX11" fmla="*/ 31074 w 183261"/>
                  <a:gd name="connsiteY11" fmla="*/ 91982 h 269166"/>
                  <a:gd name="connsiteX12" fmla="*/ 48938 w 183261"/>
                  <a:gd name="connsiteY12" fmla="*/ 49033 h 269166"/>
                  <a:gd name="connsiteX13" fmla="*/ 91887 w 183261"/>
                  <a:gd name="connsiteY13" fmla="*/ 31169 h 269166"/>
                  <a:gd name="connsiteX14" fmla="*/ 134836 w 183261"/>
                  <a:gd name="connsiteY14" fmla="*/ 49033 h 269166"/>
                  <a:gd name="connsiteX15" fmla="*/ 152700 w 183261"/>
                  <a:gd name="connsiteY15" fmla="*/ 91982 h 269166"/>
                  <a:gd name="connsiteX16" fmla="*/ 31074 w 183261"/>
                  <a:gd name="connsiteY16" fmla="*/ 91982 h 269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3261" h="269166">
                    <a:moveTo>
                      <a:pt x="91982" y="2568"/>
                    </a:moveTo>
                    <a:cubicBezTo>
                      <a:pt x="42857" y="2568"/>
                      <a:pt x="2568" y="42762"/>
                      <a:pt x="2568" y="91982"/>
                    </a:cubicBezTo>
                    <a:lnTo>
                      <a:pt x="2568" y="270716"/>
                    </a:lnTo>
                    <a:lnTo>
                      <a:pt x="181301" y="270716"/>
                    </a:lnTo>
                    <a:lnTo>
                      <a:pt x="181301" y="91982"/>
                    </a:lnTo>
                    <a:cubicBezTo>
                      <a:pt x="181301" y="42762"/>
                      <a:pt x="141108" y="2568"/>
                      <a:pt x="91982" y="2568"/>
                    </a:cubicBezTo>
                    <a:close/>
                    <a:moveTo>
                      <a:pt x="91982" y="203726"/>
                    </a:moveTo>
                    <a:cubicBezTo>
                      <a:pt x="79630" y="203726"/>
                      <a:pt x="69652" y="193749"/>
                      <a:pt x="69652" y="181396"/>
                    </a:cubicBezTo>
                    <a:cubicBezTo>
                      <a:pt x="69652" y="169044"/>
                      <a:pt x="79630" y="159067"/>
                      <a:pt x="91982" y="159067"/>
                    </a:cubicBezTo>
                    <a:cubicBezTo>
                      <a:pt x="104335" y="159067"/>
                      <a:pt x="114312" y="169044"/>
                      <a:pt x="114312" y="181396"/>
                    </a:cubicBezTo>
                    <a:cubicBezTo>
                      <a:pt x="114312" y="193654"/>
                      <a:pt x="104240" y="203726"/>
                      <a:pt x="91982" y="203726"/>
                    </a:cubicBezTo>
                    <a:close/>
                    <a:moveTo>
                      <a:pt x="31074" y="91982"/>
                    </a:moveTo>
                    <a:cubicBezTo>
                      <a:pt x="31074" y="75829"/>
                      <a:pt x="37441" y="60531"/>
                      <a:pt x="48938" y="49033"/>
                    </a:cubicBezTo>
                    <a:cubicBezTo>
                      <a:pt x="60530" y="37441"/>
                      <a:pt x="75734" y="31169"/>
                      <a:pt x="91887" y="31169"/>
                    </a:cubicBezTo>
                    <a:cubicBezTo>
                      <a:pt x="108041" y="31169"/>
                      <a:pt x="123339" y="37536"/>
                      <a:pt x="134836" y="49033"/>
                    </a:cubicBezTo>
                    <a:cubicBezTo>
                      <a:pt x="146429" y="60626"/>
                      <a:pt x="152700" y="75829"/>
                      <a:pt x="152700" y="91982"/>
                    </a:cubicBezTo>
                    <a:lnTo>
                      <a:pt x="31074" y="91982"/>
                    </a:lnTo>
                    <a:close/>
                  </a:path>
                </a:pathLst>
              </a:custGeom>
              <a:solidFill>
                <a:srgbClr val="F2C811"/>
              </a:solidFill>
              <a:ln w="569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 descr="Purpose-built for developers&#10;&#10;Client APIs, REST APIs, and tools enable developers to automate processes and minimize time to market.&#10;">
            <a:extLst>
              <a:ext uri="{FF2B5EF4-FFF2-40B4-BE49-F238E27FC236}">
                <a16:creationId xmlns:a16="http://schemas.microsoft.com/office/drawing/2014/main" id="{C092185D-BFEE-4397-804A-64E5806EFD3E}"/>
              </a:ext>
            </a:extLst>
          </p:cNvPr>
          <p:cNvGrpSpPr/>
          <p:nvPr/>
        </p:nvGrpSpPr>
        <p:grpSpPr>
          <a:xfrm>
            <a:off x="9095749" y="1941739"/>
            <a:ext cx="2507988" cy="3557810"/>
            <a:chOff x="9095749" y="1941739"/>
            <a:chExt cx="2507988" cy="3557810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A82A003C-1FD8-463C-BB33-5859363FD4E9}"/>
                </a:ext>
              </a:extLst>
            </p:cNvPr>
            <p:cNvSpPr/>
            <p:nvPr/>
          </p:nvSpPr>
          <p:spPr bwMode="auto">
            <a:xfrm>
              <a:off x="9418046" y="1941739"/>
              <a:ext cx="1863394" cy="1606374"/>
            </a:xfrm>
            <a:prstGeom prst="hexagon">
              <a:avLst/>
            </a:prstGeom>
            <a:noFill/>
            <a:ln w="19050" cap="sq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118E87-28AA-47C1-A573-BFEE852380F3}"/>
                </a:ext>
              </a:extLst>
            </p:cNvPr>
            <p:cNvSpPr txBox="1"/>
            <p:nvPr/>
          </p:nvSpPr>
          <p:spPr>
            <a:xfrm>
              <a:off x="9095749" y="3868333"/>
              <a:ext cx="2507988" cy="1631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Purpose-built for developers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E6FF"/>
                      </a:gs>
                      <a:gs pos="3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Client APIs, REST APIs, and tools enable developers to automate processes and minimize time to market.</a:t>
              </a:r>
            </a:p>
          </p:txBody>
        </p:sp>
        <p:grpSp>
          <p:nvGrpSpPr>
            <p:cNvPr id="59" name="trial" descr="trial, testing, development">
              <a:extLst>
                <a:ext uri="{FF2B5EF4-FFF2-40B4-BE49-F238E27FC236}">
                  <a16:creationId xmlns:a16="http://schemas.microsoft.com/office/drawing/2014/main" id="{99A9B4B1-2135-46DF-9994-5D6680CEED6F}"/>
                </a:ext>
              </a:extLst>
            </p:cNvPr>
            <p:cNvGrpSpPr/>
            <p:nvPr/>
          </p:nvGrpSpPr>
          <p:grpSpPr>
            <a:xfrm>
              <a:off x="9940918" y="2336101"/>
              <a:ext cx="817650" cy="817650"/>
              <a:chOff x="11040257" y="4789957"/>
              <a:chExt cx="420624" cy="42062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77A782E-A98C-4A6A-950B-29F8EEEC0845}"/>
                  </a:ext>
                </a:extLst>
              </p:cNvPr>
              <p:cNvSpPr/>
              <p:nvPr/>
            </p:nvSpPr>
            <p:spPr>
              <a:xfrm>
                <a:off x="11039341" y="4841974"/>
                <a:ext cx="416288" cy="320888"/>
              </a:xfrm>
              <a:custGeom>
                <a:avLst/>
                <a:gdLst>
                  <a:gd name="connsiteX0" fmla="*/ 1475 w 416287"/>
                  <a:gd name="connsiteY0" fmla="*/ 322017 h 320888"/>
                  <a:gd name="connsiteX1" fmla="*/ 417763 w 416287"/>
                  <a:gd name="connsiteY1" fmla="*/ 322017 h 320888"/>
                  <a:gd name="connsiteX2" fmla="*/ 417763 w 416287"/>
                  <a:gd name="connsiteY2" fmla="*/ 1475 h 320888"/>
                  <a:gd name="connsiteX3" fmla="*/ 1475 w 416287"/>
                  <a:gd name="connsiteY3" fmla="*/ 1475 h 320888"/>
                  <a:gd name="connsiteX4" fmla="*/ 1475 w 416287"/>
                  <a:gd name="connsiteY4" fmla="*/ 322017 h 320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287" h="320888">
                    <a:moveTo>
                      <a:pt x="1475" y="322017"/>
                    </a:moveTo>
                    <a:lnTo>
                      <a:pt x="417763" y="322017"/>
                    </a:lnTo>
                    <a:lnTo>
                      <a:pt x="417763" y="1475"/>
                    </a:lnTo>
                    <a:lnTo>
                      <a:pt x="1475" y="1475"/>
                    </a:lnTo>
                    <a:lnTo>
                      <a:pt x="1475" y="322017"/>
                    </a:lnTo>
                    <a:close/>
                  </a:path>
                </a:pathLst>
              </a:custGeom>
              <a:solidFill>
                <a:schemeClr val="tx2"/>
              </a:solidFill>
              <a:ln w="4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6E43F0B-82EC-4641-B455-66FA30CBE393}"/>
                  </a:ext>
                </a:extLst>
              </p:cNvPr>
              <p:cNvSpPr/>
              <p:nvPr/>
            </p:nvSpPr>
            <p:spPr>
              <a:xfrm>
                <a:off x="11039341" y="4833217"/>
                <a:ext cx="416288" cy="43363"/>
              </a:xfrm>
              <a:custGeom>
                <a:avLst/>
                <a:gdLst>
                  <a:gd name="connsiteX0" fmla="*/ 1475 w 416287"/>
                  <a:gd name="connsiteY0" fmla="*/ 44857 h 43363"/>
                  <a:gd name="connsiteX1" fmla="*/ 417617 w 416287"/>
                  <a:gd name="connsiteY1" fmla="*/ 44857 h 43363"/>
                  <a:gd name="connsiteX2" fmla="*/ 417617 w 416287"/>
                  <a:gd name="connsiteY2" fmla="*/ 1475 h 43363"/>
                  <a:gd name="connsiteX3" fmla="*/ 1475 w 416287"/>
                  <a:gd name="connsiteY3" fmla="*/ 1475 h 43363"/>
                  <a:gd name="connsiteX4" fmla="*/ 1475 w 416287"/>
                  <a:gd name="connsiteY4" fmla="*/ 44857 h 4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287" h="43363">
                    <a:moveTo>
                      <a:pt x="1475" y="44857"/>
                    </a:moveTo>
                    <a:lnTo>
                      <a:pt x="417617" y="44857"/>
                    </a:lnTo>
                    <a:lnTo>
                      <a:pt x="417617" y="1475"/>
                    </a:lnTo>
                    <a:lnTo>
                      <a:pt x="1475" y="1475"/>
                    </a:lnTo>
                    <a:lnTo>
                      <a:pt x="1475" y="44857"/>
                    </a:lnTo>
                    <a:close/>
                  </a:path>
                </a:pathLst>
              </a:custGeom>
              <a:solidFill>
                <a:srgbClr val="F2C811"/>
              </a:solidFill>
              <a:ln w="4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9DBE4F7-561A-452A-ADFB-D1C25C51130B}"/>
                  </a:ext>
                </a:extLst>
              </p:cNvPr>
              <p:cNvSpPr/>
              <p:nvPr/>
            </p:nvSpPr>
            <p:spPr>
              <a:xfrm>
                <a:off x="11093604" y="4845193"/>
                <a:ext cx="21682" cy="21682"/>
              </a:xfrm>
              <a:custGeom>
                <a:avLst/>
                <a:gdLst>
                  <a:gd name="connsiteX0" fmla="*/ 12065 w 21681"/>
                  <a:gd name="connsiteY0" fmla="*/ 22655 h 21681"/>
                  <a:gd name="connsiteX1" fmla="*/ 22655 w 21681"/>
                  <a:gd name="connsiteY1" fmla="*/ 12065 h 21681"/>
                  <a:gd name="connsiteX2" fmla="*/ 12065 w 21681"/>
                  <a:gd name="connsiteY2" fmla="*/ 1475 h 21681"/>
                  <a:gd name="connsiteX3" fmla="*/ 1475 w 21681"/>
                  <a:gd name="connsiteY3" fmla="*/ 12065 h 21681"/>
                  <a:gd name="connsiteX4" fmla="*/ 12065 w 21681"/>
                  <a:gd name="connsiteY4" fmla="*/ 22655 h 2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1" h="21681">
                    <a:moveTo>
                      <a:pt x="12065" y="22655"/>
                    </a:moveTo>
                    <a:cubicBezTo>
                      <a:pt x="17913" y="22655"/>
                      <a:pt x="22655" y="17914"/>
                      <a:pt x="22655" y="12065"/>
                    </a:cubicBezTo>
                    <a:cubicBezTo>
                      <a:pt x="22655" y="6217"/>
                      <a:pt x="17913" y="1475"/>
                      <a:pt x="12065" y="1475"/>
                    </a:cubicBezTo>
                    <a:cubicBezTo>
                      <a:pt x="6216" y="1475"/>
                      <a:pt x="1475" y="6217"/>
                      <a:pt x="1475" y="12065"/>
                    </a:cubicBezTo>
                    <a:cubicBezTo>
                      <a:pt x="1475" y="17914"/>
                      <a:pt x="6216" y="22655"/>
                      <a:pt x="12065" y="22655"/>
                    </a:cubicBezTo>
                    <a:close/>
                  </a:path>
                </a:pathLst>
              </a:custGeom>
              <a:solidFill>
                <a:schemeClr val="tx2"/>
              </a:solidFill>
              <a:ln w="4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B475999-6372-4ABE-950E-4F20AAC178D7}"/>
                  </a:ext>
                </a:extLst>
              </p:cNvPr>
              <p:cNvSpPr/>
              <p:nvPr/>
            </p:nvSpPr>
            <p:spPr>
              <a:xfrm>
                <a:off x="11060739" y="4845193"/>
                <a:ext cx="21682" cy="21682"/>
              </a:xfrm>
              <a:custGeom>
                <a:avLst/>
                <a:gdLst>
                  <a:gd name="connsiteX0" fmla="*/ 12065 w 21681"/>
                  <a:gd name="connsiteY0" fmla="*/ 22655 h 21681"/>
                  <a:gd name="connsiteX1" fmla="*/ 22655 w 21681"/>
                  <a:gd name="connsiteY1" fmla="*/ 12065 h 21681"/>
                  <a:gd name="connsiteX2" fmla="*/ 12065 w 21681"/>
                  <a:gd name="connsiteY2" fmla="*/ 1475 h 21681"/>
                  <a:gd name="connsiteX3" fmla="*/ 1475 w 21681"/>
                  <a:gd name="connsiteY3" fmla="*/ 12065 h 21681"/>
                  <a:gd name="connsiteX4" fmla="*/ 12065 w 21681"/>
                  <a:gd name="connsiteY4" fmla="*/ 22655 h 2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1" h="21681">
                    <a:moveTo>
                      <a:pt x="12065" y="22655"/>
                    </a:moveTo>
                    <a:cubicBezTo>
                      <a:pt x="17914" y="22655"/>
                      <a:pt x="22655" y="17914"/>
                      <a:pt x="22655" y="12065"/>
                    </a:cubicBezTo>
                    <a:cubicBezTo>
                      <a:pt x="22655" y="6217"/>
                      <a:pt x="17914" y="1475"/>
                      <a:pt x="12065" y="1475"/>
                    </a:cubicBezTo>
                    <a:cubicBezTo>
                      <a:pt x="6216" y="1475"/>
                      <a:pt x="1475" y="6217"/>
                      <a:pt x="1475" y="12065"/>
                    </a:cubicBezTo>
                    <a:cubicBezTo>
                      <a:pt x="1475" y="17914"/>
                      <a:pt x="6216" y="22655"/>
                      <a:pt x="12065" y="22655"/>
                    </a:cubicBezTo>
                    <a:close/>
                  </a:path>
                </a:pathLst>
              </a:custGeom>
              <a:solidFill>
                <a:schemeClr val="tx2"/>
              </a:solidFill>
              <a:ln w="4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FD4D3DF-C9D8-43AB-BD54-7BDC8DC88293}"/>
                  </a:ext>
                </a:extLst>
              </p:cNvPr>
              <p:cNvSpPr/>
              <p:nvPr/>
            </p:nvSpPr>
            <p:spPr>
              <a:xfrm>
                <a:off x="11127198" y="4845193"/>
                <a:ext cx="21682" cy="21682"/>
              </a:xfrm>
              <a:custGeom>
                <a:avLst/>
                <a:gdLst>
                  <a:gd name="connsiteX0" fmla="*/ 12065 w 21681"/>
                  <a:gd name="connsiteY0" fmla="*/ 22655 h 21681"/>
                  <a:gd name="connsiteX1" fmla="*/ 22655 w 21681"/>
                  <a:gd name="connsiteY1" fmla="*/ 12065 h 21681"/>
                  <a:gd name="connsiteX2" fmla="*/ 12065 w 21681"/>
                  <a:gd name="connsiteY2" fmla="*/ 1475 h 21681"/>
                  <a:gd name="connsiteX3" fmla="*/ 1475 w 21681"/>
                  <a:gd name="connsiteY3" fmla="*/ 12065 h 21681"/>
                  <a:gd name="connsiteX4" fmla="*/ 12065 w 21681"/>
                  <a:gd name="connsiteY4" fmla="*/ 22655 h 2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81" h="21681">
                    <a:moveTo>
                      <a:pt x="12065" y="22655"/>
                    </a:moveTo>
                    <a:cubicBezTo>
                      <a:pt x="17914" y="22655"/>
                      <a:pt x="22655" y="17914"/>
                      <a:pt x="22655" y="12065"/>
                    </a:cubicBezTo>
                    <a:cubicBezTo>
                      <a:pt x="22655" y="6217"/>
                      <a:pt x="17914" y="1475"/>
                      <a:pt x="12065" y="1475"/>
                    </a:cubicBezTo>
                    <a:cubicBezTo>
                      <a:pt x="6217" y="1475"/>
                      <a:pt x="1475" y="6217"/>
                      <a:pt x="1475" y="12065"/>
                    </a:cubicBezTo>
                    <a:cubicBezTo>
                      <a:pt x="1475" y="17914"/>
                      <a:pt x="6217" y="22655"/>
                      <a:pt x="12065" y="22655"/>
                    </a:cubicBezTo>
                    <a:close/>
                  </a:path>
                </a:pathLst>
              </a:custGeom>
              <a:solidFill>
                <a:schemeClr val="tx2"/>
              </a:solidFill>
              <a:ln w="4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9E20C61-A365-4A69-B786-9D27A1AE8514}"/>
                  </a:ext>
                </a:extLst>
              </p:cNvPr>
              <p:cNvSpPr/>
              <p:nvPr/>
            </p:nvSpPr>
            <p:spPr>
              <a:xfrm>
                <a:off x="11224990" y="4997100"/>
                <a:ext cx="43363" cy="43363"/>
              </a:xfrm>
              <a:custGeom>
                <a:avLst/>
                <a:gdLst>
                  <a:gd name="connsiteX0" fmla="*/ 45806 w 43363"/>
                  <a:gd name="connsiteY0" fmla="*/ 1475 h 43363"/>
                  <a:gd name="connsiteX1" fmla="*/ 1475 w 43363"/>
                  <a:gd name="connsiteY1" fmla="*/ 1475 h 43363"/>
                  <a:gd name="connsiteX2" fmla="*/ 1475 w 43363"/>
                  <a:gd name="connsiteY2" fmla="*/ 45806 h 43363"/>
                  <a:gd name="connsiteX3" fmla="*/ 45806 w 43363"/>
                  <a:gd name="connsiteY3" fmla="*/ 45806 h 43363"/>
                  <a:gd name="connsiteX4" fmla="*/ 45806 w 43363"/>
                  <a:gd name="connsiteY4" fmla="*/ 1475 h 4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63" h="43363">
                    <a:moveTo>
                      <a:pt x="45806" y="1475"/>
                    </a:moveTo>
                    <a:lnTo>
                      <a:pt x="1475" y="1475"/>
                    </a:lnTo>
                    <a:lnTo>
                      <a:pt x="1475" y="45806"/>
                    </a:lnTo>
                    <a:lnTo>
                      <a:pt x="45806" y="45806"/>
                    </a:lnTo>
                    <a:lnTo>
                      <a:pt x="45806" y="1475"/>
                    </a:lnTo>
                    <a:close/>
                  </a:path>
                </a:pathLst>
              </a:custGeom>
              <a:solidFill>
                <a:srgbClr val="F2C811"/>
              </a:solidFill>
              <a:ln w="4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C4853CD-F7FF-4896-98B1-7CDB2C7C13D6}"/>
                  </a:ext>
                </a:extLst>
              </p:cNvPr>
              <p:cNvSpPr/>
              <p:nvPr/>
            </p:nvSpPr>
            <p:spPr>
              <a:xfrm>
                <a:off x="11297441" y="4953212"/>
                <a:ext cx="82390" cy="134426"/>
              </a:xfrm>
              <a:custGeom>
                <a:avLst/>
                <a:gdLst>
                  <a:gd name="connsiteX0" fmla="*/ 17689 w 82390"/>
                  <a:gd name="connsiteY0" fmla="*/ 1475 h 134426"/>
                  <a:gd name="connsiteX1" fmla="*/ 2060 w 82390"/>
                  <a:gd name="connsiteY1" fmla="*/ 17104 h 134426"/>
                  <a:gd name="connsiteX2" fmla="*/ 52671 w 82390"/>
                  <a:gd name="connsiteY2" fmla="*/ 67716 h 134426"/>
                  <a:gd name="connsiteX3" fmla="*/ 1475 w 82390"/>
                  <a:gd name="connsiteY3" fmla="*/ 118912 h 134426"/>
                  <a:gd name="connsiteX4" fmla="*/ 17104 w 82390"/>
                  <a:gd name="connsiteY4" fmla="*/ 134541 h 134426"/>
                  <a:gd name="connsiteX5" fmla="*/ 83930 w 82390"/>
                  <a:gd name="connsiteY5" fmla="*/ 67716 h 134426"/>
                  <a:gd name="connsiteX6" fmla="*/ 17689 w 82390"/>
                  <a:gd name="connsiteY6" fmla="*/ 1475 h 13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390" h="134426">
                    <a:moveTo>
                      <a:pt x="17689" y="1475"/>
                    </a:moveTo>
                    <a:lnTo>
                      <a:pt x="2060" y="17104"/>
                    </a:lnTo>
                    <a:lnTo>
                      <a:pt x="52671" y="67716"/>
                    </a:lnTo>
                    <a:lnTo>
                      <a:pt x="1475" y="118912"/>
                    </a:lnTo>
                    <a:lnTo>
                      <a:pt x="17104" y="134541"/>
                    </a:lnTo>
                    <a:lnTo>
                      <a:pt x="83930" y="67716"/>
                    </a:lnTo>
                    <a:lnTo>
                      <a:pt x="17689" y="1475"/>
                    </a:lnTo>
                    <a:close/>
                  </a:path>
                </a:pathLst>
              </a:custGeom>
              <a:solidFill>
                <a:srgbClr val="F2C811"/>
              </a:solidFill>
              <a:ln w="4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57E8D07-886D-4AB6-A75E-59E106CD15CB}"/>
                  </a:ext>
                </a:extLst>
              </p:cNvPr>
              <p:cNvSpPr/>
              <p:nvPr/>
            </p:nvSpPr>
            <p:spPr>
              <a:xfrm>
                <a:off x="11112957" y="4953212"/>
                <a:ext cx="82390" cy="134426"/>
              </a:xfrm>
              <a:custGeom>
                <a:avLst/>
                <a:gdLst>
                  <a:gd name="connsiteX0" fmla="*/ 67716 w 82390"/>
                  <a:gd name="connsiteY0" fmla="*/ 134541 h 134426"/>
                  <a:gd name="connsiteX1" fmla="*/ 83418 w 82390"/>
                  <a:gd name="connsiteY1" fmla="*/ 118912 h 134426"/>
                  <a:gd name="connsiteX2" fmla="*/ 32806 w 82390"/>
                  <a:gd name="connsiteY2" fmla="*/ 68300 h 134426"/>
                  <a:gd name="connsiteX3" fmla="*/ 84002 w 82390"/>
                  <a:gd name="connsiteY3" fmla="*/ 17104 h 134426"/>
                  <a:gd name="connsiteX4" fmla="*/ 68373 w 82390"/>
                  <a:gd name="connsiteY4" fmla="*/ 1475 h 134426"/>
                  <a:gd name="connsiteX5" fmla="*/ 1475 w 82390"/>
                  <a:gd name="connsiteY5" fmla="*/ 68300 h 134426"/>
                  <a:gd name="connsiteX6" fmla="*/ 67716 w 82390"/>
                  <a:gd name="connsiteY6" fmla="*/ 134541 h 134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390" h="134426">
                    <a:moveTo>
                      <a:pt x="67716" y="134541"/>
                    </a:moveTo>
                    <a:lnTo>
                      <a:pt x="83418" y="118912"/>
                    </a:lnTo>
                    <a:lnTo>
                      <a:pt x="32806" y="68300"/>
                    </a:lnTo>
                    <a:lnTo>
                      <a:pt x="84002" y="17104"/>
                    </a:lnTo>
                    <a:lnTo>
                      <a:pt x="68373" y="1475"/>
                    </a:lnTo>
                    <a:lnTo>
                      <a:pt x="1475" y="68300"/>
                    </a:lnTo>
                    <a:lnTo>
                      <a:pt x="67716" y="134541"/>
                    </a:lnTo>
                    <a:close/>
                  </a:path>
                </a:pathLst>
              </a:custGeom>
              <a:solidFill>
                <a:srgbClr val="F2C811"/>
              </a:solidFill>
              <a:ln w="43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16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8.33333E-7 0.0807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2.22222E-6 L -3.95833E-6 0.0807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1.85185E-6 L 3.95833E-6 0.0807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1.11111E-6 L 1.875E-6 0.08079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6AE1C09A-D8BE-4C39-B7AC-056D000EA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1290765"/>
            <a:ext cx="11018520" cy="2834640"/>
          </a:xfrm>
          <a:prstGeom prst="roundRect">
            <a:avLst/>
          </a:prstGeom>
          <a:solidFill>
            <a:schemeClr val="bg1">
              <a:lumMod val="95000"/>
              <a:alpha val="30000"/>
            </a:schemeClr>
          </a:solidFill>
          <a:ln w="19050" cap="flat" cmpd="sng" algn="ctr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404"/>
          </a:xfrm>
        </p:spPr>
        <p:txBody>
          <a:bodyPr>
            <a:normAutofit/>
          </a:bodyPr>
          <a:lstStyle/>
          <a:p>
            <a:r>
              <a:rPr lang="en-US" sz="3600" b="1" dirty="0"/>
              <a:t>Embed Power BI for your organization or customers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AD677C3-32BA-4D5B-B449-AC3A6FF6A61C}"/>
              </a:ext>
            </a:extLst>
          </p:cNvPr>
          <p:cNvSpPr txBox="1"/>
          <p:nvPr/>
        </p:nvSpPr>
        <p:spPr>
          <a:xfrm>
            <a:off x="1029776" y="3412014"/>
            <a:ext cx="3200400" cy="4370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Embed for your organization</a:t>
            </a:r>
          </a:p>
          <a:p>
            <a:pPr marL="182880" marR="0" lvl="0" indent="-18288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15000"/>
              <a:buFontTx/>
              <a:buBlip>
                <a:blip r:embed="rId3"/>
              </a:buBlip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Powered by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PowerBI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-Client SDK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gradFill>
                <a:gsLst>
                  <a:gs pos="8300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F7B7161-9EE8-4E64-A219-1A7250DD7D2A}"/>
              </a:ext>
            </a:extLst>
          </p:cNvPr>
          <p:cNvSpPr txBox="1"/>
          <p:nvPr/>
        </p:nvSpPr>
        <p:spPr>
          <a:xfrm>
            <a:off x="4495800" y="3412014"/>
            <a:ext cx="320040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URL embedding in website/portal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EDA2323-EBBB-4787-95C6-32703F446459}"/>
              </a:ext>
            </a:extLst>
          </p:cNvPr>
          <p:cNvSpPr txBox="1"/>
          <p:nvPr/>
        </p:nvSpPr>
        <p:spPr>
          <a:xfrm>
            <a:off x="7961824" y="3412014"/>
            <a:ext cx="320040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Embed in SharePoint/Teams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78B00F6-FBC8-41CD-B550-898D4A965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5161" y="1892523"/>
            <a:ext cx="1169630" cy="1169630"/>
            <a:chOff x="5511185" y="1477416"/>
            <a:chExt cx="1169630" cy="116963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007BFDD-8021-4842-A2DB-223A30C40882}"/>
                </a:ext>
              </a:extLst>
            </p:cNvPr>
            <p:cNvSpPr/>
            <p:nvPr/>
          </p:nvSpPr>
          <p:spPr bwMode="auto">
            <a:xfrm>
              <a:off x="5511185" y="1477416"/>
              <a:ext cx="1169630" cy="1169630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>
              <a:outerShdw blurRad="190500" dist="50800" dir="2400000" algn="ctr" rotWithShape="0">
                <a:srgbClr val="000000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3781ABDB-C4DD-4999-9BC2-8DDDF6C95C0F}"/>
                </a:ext>
              </a:extLst>
            </p:cNvPr>
            <p:cNvGrpSpPr/>
            <p:nvPr/>
          </p:nvGrpSpPr>
          <p:grpSpPr>
            <a:xfrm>
              <a:off x="5776340" y="1749928"/>
              <a:ext cx="712461" cy="692870"/>
              <a:chOff x="5766088" y="1773660"/>
              <a:chExt cx="712461" cy="69287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B66B7EB1-5270-4A17-8B21-F389B5C0747D}"/>
                  </a:ext>
                </a:extLst>
              </p:cNvPr>
              <p:cNvGrpSpPr/>
              <p:nvPr/>
            </p:nvGrpSpPr>
            <p:grpSpPr>
              <a:xfrm>
                <a:off x="5766088" y="1773660"/>
                <a:ext cx="371421" cy="523161"/>
                <a:chOff x="7073900" y="2003425"/>
                <a:chExt cx="260350" cy="366713"/>
              </a:xfrm>
            </p:grpSpPr>
            <p:sp>
              <p:nvSpPr>
                <p:cNvPr id="111" name="Freeform 16">
                  <a:extLst>
                    <a:ext uri="{FF2B5EF4-FFF2-40B4-BE49-F238E27FC236}">
                      <a16:creationId xmlns:a16="http://schemas.microsoft.com/office/drawing/2014/main" id="{7C1C73F9-A18C-447B-89C4-0DDAA3E5A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56463" y="2212975"/>
                  <a:ext cx="50800" cy="52388"/>
                </a:xfrm>
                <a:custGeom>
                  <a:avLst/>
                  <a:gdLst>
                    <a:gd name="T0" fmla="*/ 0 w 52"/>
                    <a:gd name="T1" fmla="*/ 53 h 53"/>
                    <a:gd name="T2" fmla="*/ 0 w 52"/>
                    <a:gd name="T3" fmla="*/ 53 h 53"/>
                    <a:gd name="T4" fmla="*/ 52 w 52"/>
                    <a:gd name="T5" fmla="*/ 53 h 53"/>
                    <a:gd name="T6" fmla="*/ 52 w 52"/>
                    <a:gd name="T7" fmla="*/ 0 h 53"/>
                    <a:gd name="T8" fmla="*/ 0 w 52"/>
                    <a:gd name="T9" fmla="*/ 0 h 53"/>
                    <a:gd name="T10" fmla="*/ 0 w 52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3">
                      <a:moveTo>
                        <a:pt x="0" y="53"/>
                      </a:moveTo>
                      <a:lnTo>
                        <a:pt x="0" y="53"/>
                      </a:lnTo>
                      <a:lnTo>
                        <a:pt x="52" y="53"/>
                      </a:lnTo>
                      <a:lnTo>
                        <a:pt x="52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F2C81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 17">
                  <a:extLst>
                    <a:ext uri="{FF2B5EF4-FFF2-40B4-BE49-F238E27FC236}">
                      <a16:creationId xmlns:a16="http://schemas.microsoft.com/office/drawing/2014/main" id="{4658D24F-6A94-420B-9FD0-6A60A3DEE3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73900" y="2003425"/>
                  <a:ext cx="260350" cy="366713"/>
                </a:xfrm>
                <a:custGeom>
                  <a:avLst/>
                  <a:gdLst>
                    <a:gd name="T0" fmla="*/ 239 w 265"/>
                    <a:gd name="T1" fmla="*/ 106 h 372"/>
                    <a:gd name="T2" fmla="*/ 239 w 265"/>
                    <a:gd name="T3" fmla="*/ 106 h 372"/>
                    <a:gd name="T4" fmla="*/ 186 w 265"/>
                    <a:gd name="T5" fmla="*/ 106 h 372"/>
                    <a:gd name="T6" fmla="*/ 186 w 265"/>
                    <a:gd name="T7" fmla="*/ 53 h 372"/>
                    <a:gd name="T8" fmla="*/ 239 w 265"/>
                    <a:gd name="T9" fmla="*/ 53 h 372"/>
                    <a:gd name="T10" fmla="*/ 239 w 265"/>
                    <a:gd name="T11" fmla="*/ 106 h 372"/>
                    <a:gd name="T12" fmla="*/ 239 w 265"/>
                    <a:gd name="T13" fmla="*/ 186 h 372"/>
                    <a:gd name="T14" fmla="*/ 239 w 265"/>
                    <a:gd name="T15" fmla="*/ 186 h 372"/>
                    <a:gd name="T16" fmla="*/ 186 w 265"/>
                    <a:gd name="T17" fmla="*/ 186 h 372"/>
                    <a:gd name="T18" fmla="*/ 186 w 265"/>
                    <a:gd name="T19" fmla="*/ 133 h 372"/>
                    <a:gd name="T20" fmla="*/ 239 w 265"/>
                    <a:gd name="T21" fmla="*/ 133 h 372"/>
                    <a:gd name="T22" fmla="*/ 239 w 265"/>
                    <a:gd name="T23" fmla="*/ 186 h 372"/>
                    <a:gd name="T24" fmla="*/ 238 w 265"/>
                    <a:gd name="T25" fmla="*/ 266 h 372"/>
                    <a:gd name="T26" fmla="*/ 238 w 265"/>
                    <a:gd name="T27" fmla="*/ 266 h 372"/>
                    <a:gd name="T28" fmla="*/ 186 w 265"/>
                    <a:gd name="T29" fmla="*/ 266 h 372"/>
                    <a:gd name="T30" fmla="*/ 186 w 265"/>
                    <a:gd name="T31" fmla="*/ 213 h 372"/>
                    <a:gd name="T32" fmla="*/ 238 w 265"/>
                    <a:gd name="T33" fmla="*/ 213 h 372"/>
                    <a:gd name="T34" fmla="*/ 238 w 265"/>
                    <a:gd name="T35" fmla="*/ 266 h 372"/>
                    <a:gd name="T36" fmla="*/ 159 w 265"/>
                    <a:gd name="T37" fmla="*/ 106 h 372"/>
                    <a:gd name="T38" fmla="*/ 159 w 265"/>
                    <a:gd name="T39" fmla="*/ 106 h 372"/>
                    <a:gd name="T40" fmla="*/ 106 w 265"/>
                    <a:gd name="T41" fmla="*/ 106 h 372"/>
                    <a:gd name="T42" fmla="*/ 106 w 265"/>
                    <a:gd name="T43" fmla="*/ 53 h 372"/>
                    <a:gd name="T44" fmla="*/ 159 w 265"/>
                    <a:gd name="T45" fmla="*/ 53 h 372"/>
                    <a:gd name="T46" fmla="*/ 159 w 265"/>
                    <a:gd name="T47" fmla="*/ 106 h 372"/>
                    <a:gd name="T48" fmla="*/ 159 w 265"/>
                    <a:gd name="T49" fmla="*/ 186 h 372"/>
                    <a:gd name="T50" fmla="*/ 159 w 265"/>
                    <a:gd name="T51" fmla="*/ 186 h 372"/>
                    <a:gd name="T52" fmla="*/ 106 w 265"/>
                    <a:gd name="T53" fmla="*/ 186 h 372"/>
                    <a:gd name="T54" fmla="*/ 106 w 265"/>
                    <a:gd name="T55" fmla="*/ 133 h 372"/>
                    <a:gd name="T56" fmla="*/ 159 w 265"/>
                    <a:gd name="T57" fmla="*/ 133 h 372"/>
                    <a:gd name="T58" fmla="*/ 159 w 265"/>
                    <a:gd name="T59" fmla="*/ 186 h 372"/>
                    <a:gd name="T60" fmla="*/ 159 w 265"/>
                    <a:gd name="T61" fmla="*/ 266 h 372"/>
                    <a:gd name="T62" fmla="*/ 159 w 265"/>
                    <a:gd name="T63" fmla="*/ 266 h 372"/>
                    <a:gd name="T64" fmla="*/ 106 w 265"/>
                    <a:gd name="T65" fmla="*/ 266 h 372"/>
                    <a:gd name="T66" fmla="*/ 106 w 265"/>
                    <a:gd name="T67" fmla="*/ 213 h 372"/>
                    <a:gd name="T68" fmla="*/ 159 w 265"/>
                    <a:gd name="T69" fmla="*/ 213 h 372"/>
                    <a:gd name="T70" fmla="*/ 159 w 265"/>
                    <a:gd name="T71" fmla="*/ 266 h 372"/>
                    <a:gd name="T72" fmla="*/ 159 w 265"/>
                    <a:gd name="T73" fmla="*/ 346 h 372"/>
                    <a:gd name="T74" fmla="*/ 159 w 265"/>
                    <a:gd name="T75" fmla="*/ 346 h 372"/>
                    <a:gd name="T76" fmla="*/ 106 w 265"/>
                    <a:gd name="T77" fmla="*/ 346 h 372"/>
                    <a:gd name="T78" fmla="*/ 106 w 265"/>
                    <a:gd name="T79" fmla="*/ 293 h 372"/>
                    <a:gd name="T80" fmla="*/ 159 w 265"/>
                    <a:gd name="T81" fmla="*/ 293 h 372"/>
                    <a:gd name="T82" fmla="*/ 159 w 265"/>
                    <a:gd name="T83" fmla="*/ 346 h 372"/>
                    <a:gd name="T84" fmla="*/ 79 w 265"/>
                    <a:gd name="T85" fmla="*/ 186 h 372"/>
                    <a:gd name="T86" fmla="*/ 79 w 265"/>
                    <a:gd name="T87" fmla="*/ 186 h 372"/>
                    <a:gd name="T88" fmla="*/ 26 w 265"/>
                    <a:gd name="T89" fmla="*/ 186 h 372"/>
                    <a:gd name="T90" fmla="*/ 26 w 265"/>
                    <a:gd name="T91" fmla="*/ 133 h 372"/>
                    <a:gd name="T92" fmla="*/ 79 w 265"/>
                    <a:gd name="T93" fmla="*/ 133 h 372"/>
                    <a:gd name="T94" fmla="*/ 79 w 265"/>
                    <a:gd name="T95" fmla="*/ 186 h 372"/>
                    <a:gd name="T96" fmla="*/ 79 w 265"/>
                    <a:gd name="T97" fmla="*/ 266 h 372"/>
                    <a:gd name="T98" fmla="*/ 79 w 265"/>
                    <a:gd name="T99" fmla="*/ 266 h 372"/>
                    <a:gd name="T100" fmla="*/ 26 w 265"/>
                    <a:gd name="T101" fmla="*/ 266 h 372"/>
                    <a:gd name="T102" fmla="*/ 26 w 265"/>
                    <a:gd name="T103" fmla="*/ 213 h 372"/>
                    <a:gd name="T104" fmla="*/ 79 w 265"/>
                    <a:gd name="T105" fmla="*/ 213 h 372"/>
                    <a:gd name="T106" fmla="*/ 79 w 265"/>
                    <a:gd name="T107" fmla="*/ 266 h 372"/>
                    <a:gd name="T108" fmla="*/ 0 w 265"/>
                    <a:gd name="T109" fmla="*/ 372 h 372"/>
                    <a:gd name="T110" fmla="*/ 0 w 265"/>
                    <a:gd name="T111" fmla="*/ 372 h 372"/>
                    <a:gd name="T112" fmla="*/ 265 w 265"/>
                    <a:gd name="T113" fmla="*/ 372 h 372"/>
                    <a:gd name="T114" fmla="*/ 265 w 265"/>
                    <a:gd name="T115" fmla="*/ 0 h 372"/>
                    <a:gd name="T116" fmla="*/ 0 w 265"/>
                    <a:gd name="T117" fmla="*/ 0 h 372"/>
                    <a:gd name="T118" fmla="*/ 0 w 265"/>
                    <a:gd name="T119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5" h="372">
                      <a:moveTo>
                        <a:pt x="239" y="106"/>
                      </a:moveTo>
                      <a:lnTo>
                        <a:pt x="239" y="106"/>
                      </a:lnTo>
                      <a:lnTo>
                        <a:pt x="186" y="106"/>
                      </a:lnTo>
                      <a:lnTo>
                        <a:pt x="186" y="53"/>
                      </a:lnTo>
                      <a:lnTo>
                        <a:pt x="239" y="53"/>
                      </a:lnTo>
                      <a:lnTo>
                        <a:pt x="239" y="106"/>
                      </a:lnTo>
                      <a:close/>
                      <a:moveTo>
                        <a:pt x="239" y="186"/>
                      </a:moveTo>
                      <a:lnTo>
                        <a:pt x="239" y="186"/>
                      </a:lnTo>
                      <a:lnTo>
                        <a:pt x="186" y="186"/>
                      </a:lnTo>
                      <a:lnTo>
                        <a:pt x="186" y="133"/>
                      </a:lnTo>
                      <a:lnTo>
                        <a:pt x="239" y="133"/>
                      </a:lnTo>
                      <a:lnTo>
                        <a:pt x="239" y="186"/>
                      </a:lnTo>
                      <a:close/>
                      <a:moveTo>
                        <a:pt x="238" y="266"/>
                      </a:moveTo>
                      <a:lnTo>
                        <a:pt x="238" y="266"/>
                      </a:lnTo>
                      <a:lnTo>
                        <a:pt x="186" y="266"/>
                      </a:lnTo>
                      <a:lnTo>
                        <a:pt x="186" y="213"/>
                      </a:lnTo>
                      <a:lnTo>
                        <a:pt x="238" y="213"/>
                      </a:lnTo>
                      <a:lnTo>
                        <a:pt x="238" y="266"/>
                      </a:lnTo>
                      <a:close/>
                      <a:moveTo>
                        <a:pt x="159" y="106"/>
                      </a:moveTo>
                      <a:lnTo>
                        <a:pt x="159" y="106"/>
                      </a:lnTo>
                      <a:lnTo>
                        <a:pt x="106" y="106"/>
                      </a:lnTo>
                      <a:lnTo>
                        <a:pt x="106" y="53"/>
                      </a:lnTo>
                      <a:lnTo>
                        <a:pt x="159" y="53"/>
                      </a:lnTo>
                      <a:lnTo>
                        <a:pt x="159" y="106"/>
                      </a:lnTo>
                      <a:close/>
                      <a:moveTo>
                        <a:pt x="159" y="186"/>
                      </a:moveTo>
                      <a:lnTo>
                        <a:pt x="159" y="186"/>
                      </a:lnTo>
                      <a:lnTo>
                        <a:pt x="106" y="186"/>
                      </a:lnTo>
                      <a:lnTo>
                        <a:pt x="106" y="133"/>
                      </a:lnTo>
                      <a:lnTo>
                        <a:pt x="159" y="133"/>
                      </a:lnTo>
                      <a:lnTo>
                        <a:pt x="159" y="186"/>
                      </a:lnTo>
                      <a:close/>
                      <a:moveTo>
                        <a:pt x="159" y="266"/>
                      </a:moveTo>
                      <a:lnTo>
                        <a:pt x="159" y="266"/>
                      </a:lnTo>
                      <a:lnTo>
                        <a:pt x="106" y="266"/>
                      </a:lnTo>
                      <a:lnTo>
                        <a:pt x="106" y="213"/>
                      </a:lnTo>
                      <a:lnTo>
                        <a:pt x="159" y="213"/>
                      </a:lnTo>
                      <a:lnTo>
                        <a:pt x="159" y="266"/>
                      </a:lnTo>
                      <a:close/>
                      <a:moveTo>
                        <a:pt x="159" y="346"/>
                      </a:moveTo>
                      <a:lnTo>
                        <a:pt x="159" y="346"/>
                      </a:lnTo>
                      <a:lnTo>
                        <a:pt x="106" y="346"/>
                      </a:lnTo>
                      <a:lnTo>
                        <a:pt x="106" y="293"/>
                      </a:lnTo>
                      <a:lnTo>
                        <a:pt x="159" y="293"/>
                      </a:lnTo>
                      <a:lnTo>
                        <a:pt x="159" y="346"/>
                      </a:lnTo>
                      <a:close/>
                      <a:moveTo>
                        <a:pt x="79" y="186"/>
                      </a:moveTo>
                      <a:lnTo>
                        <a:pt x="79" y="186"/>
                      </a:lnTo>
                      <a:lnTo>
                        <a:pt x="26" y="186"/>
                      </a:lnTo>
                      <a:lnTo>
                        <a:pt x="26" y="133"/>
                      </a:lnTo>
                      <a:lnTo>
                        <a:pt x="79" y="133"/>
                      </a:lnTo>
                      <a:lnTo>
                        <a:pt x="79" y="186"/>
                      </a:lnTo>
                      <a:close/>
                      <a:moveTo>
                        <a:pt x="79" y="266"/>
                      </a:moveTo>
                      <a:lnTo>
                        <a:pt x="79" y="266"/>
                      </a:lnTo>
                      <a:lnTo>
                        <a:pt x="26" y="266"/>
                      </a:lnTo>
                      <a:lnTo>
                        <a:pt x="26" y="213"/>
                      </a:lnTo>
                      <a:lnTo>
                        <a:pt x="79" y="213"/>
                      </a:lnTo>
                      <a:lnTo>
                        <a:pt x="79" y="266"/>
                      </a:lnTo>
                      <a:close/>
                      <a:moveTo>
                        <a:pt x="0" y="372"/>
                      </a:moveTo>
                      <a:lnTo>
                        <a:pt x="0" y="372"/>
                      </a:lnTo>
                      <a:lnTo>
                        <a:pt x="265" y="372"/>
                      </a:lnTo>
                      <a:lnTo>
                        <a:pt x="265" y="0"/>
                      </a:lnTo>
                      <a:lnTo>
                        <a:pt x="0" y="0"/>
                      </a:lnTo>
                      <a:lnTo>
                        <a:pt x="0" y="37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4B259599-E58D-4D2D-B56D-ECD36F201F4F}"/>
                  </a:ext>
                </a:extLst>
              </p:cNvPr>
              <p:cNvGrpSpPr/>
              <p:nvPr/>
            </p:nvGrpSpPr>
            <p:grpSpPr>
              <a:xfrm>
                <a:off x="6084627" y="2072608"/>
                <a:ext cx="393922" cy="393922"/>
                <a:chOff x="6255383" y="2100964"/>
                <a:chExt cx="477408" cy="477408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FBD2EC23-FF60-47A5-9431-04D384F4D9A9}"/>
                    </a:ext>
                  </a:extLst>
                </p:cNvPr>
                <p:cNvSpPr/>
                <p:nvPr/>
              </p:nvSpPr>
              <p:spPr bwMode="auto">
                <a:xfrm>
                  <a:off x="6255383" y="2100964"/>
                  <a:ext cx="477408" cy="477408"/>
                </a:xfrm>
                <a:prstGeom prst="ellipse">
                  <a:avLst/>
                </a:prstGeom>
                <a:solidFill>
                  <a:srgbClr val="F2C811"/>
                </a:solidFill>
                <a:ln w="25400" cap="flat" cmpd="sng" algn="ctr">
                  <a:solidFill>
                    <a:schemeClr val="bg1">
                      <a:lumMod val="75000"/>
                      <a:lumOff val="2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1A0D394-93CD-4DD4-9BE2-65DB8938351E}"/>
                    </a:ext>
                  </a:extLst>
                </p:cNvPr>
                <p:cNvGrpSpPr/>
                <p:nvPr/>
              </p:nvGrpSpPr>
              <p:grpSpPr>
                <a:xfrm>
                  <a:off x="6362455" y="2250936"/>
                  <a:ext cx="263270" cy="177464"/>
                  <a:chOff x="1615053" y="6540493"/>
                  <a:chExt cx="409856" cy="276275"/>
                </a:xfrm>
                <a:solidFill>
                  <a:schemeClr val="accent4"/>
                </a:solidFill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2C36138-CB83-4112-963A-6D9304FE7BF3}"/>
                      </a:ext>
                    </a:extLst>
                  </p:cNvPr>
                  <p:cNvSpPr/>
                  <p:nvPr/>
                </p:nvSpPr>
                <p:spPr bwMode="auto">
                  <a:xfrm rot="2700000">
                    <a:off x="1614230" y="6597992"/>
                    <a:ext cx="164105" cy="162459"/>
                  </a:xfrm>
                  <a:custGeom>
                    <a:avLst/>
                    <a:gdLst>
                      <a:gd name="connsiteX0" fmla="*/ 0 w 102476"/>
                      <a:gd name="connsiteY0" fmla="*/ 0 h 101448"/>
                      <a:gd name="connsiteX1" fmla="*/ 16120 w 102476"/>
                      <a:gd name="connsiteY1" fmla="*/ 0 h 101448"/>
                      <a:gd name="connsiteX2" fmla="*/ 16120 w 102476"/>
                      <a:gd name="connsiteY2" fmla="*/ 83963 h 101448"/>
                      <a:gd name="connsiteX3" fmla="*/ 102476 w 102476"/>
                      <a:gd name="connsiteY3" fmla="*/ 83963 h 101448"/>
                      <a:gd name="connsiteX4" fmla="*/ 102476 w 102476"/>
                      <a:gd name="connsiteY4" fmla="*/ 101448 h 101448"/>
                      <a:gd name="connsiteX5" fmla="*/ 0 w 102476"/>
                      <a:gd name="connsiteY5" fmla="*/ 101448 h 101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476" h="101448">
                        <a:moveTo>
                          <a:pt x="0" y="0"/>
                        </a:moveTo>
                        <a:lnTo>
                          <a:pt x="16120" y="0"/>
                        </a:lnTo>
                        <a:lnTo>
                          <a:pt x="16120" y="83963"/>
                        </a:lnTo>
                        <a:lnTo>
                          <a:pt x="102476" y="83963"/>
                        </a:lnTo>
                        <a:lnTo>
                          <a:pt x="102476" y="101448"/>
                        </a:lnTo>
                        <a:lnTo>
                          <a:pt x="0" y="101448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1936AAB4-5AA5-4A51-ACAA-FE085C5209AE}"/>
                      </a:ext>
                    </a:extLst>
                  </p:cNvPr>
                  <p:cNvSpPr/>
                  <p:nvPr/>
                </p:nvSpPr>
                <p:spPr bwMode="auto">
                  <a:xfrm rot="18900000" flipH="1">
                    <a:off x="1860804" y="6594743"/>
                    <a:ext cx="164105" cy="162461"/>
                  </a:xfrm>
                  <a:custGeom>
                    <a:avLst/>
                    <a:gdLst>
                      <a:gd name="connsiteX0" fmla="*/ 0 w 102476"/>
                      <a:gd name="connsiteY0" fmla="*/ 0 h 101448"/>
                      <a:gd name="connsiteX1" fmla="*/ 16120 w 102476"/>
                      <a:gd name="connsiteY1" fmla="*/ 0 h 101448"/>
                      <a:gd name="connsiteX2" fmla="*/ 16120 w 102476"/>
                      <a:gd name="connsiteY2" fmla="*/ 83963 h 101448"/>
                      <a:gd name="connsiteX3" fmla="*/ 102476 w 102476"/>
                      <a:gd name="connsiteY3" fmla="*/ 83963 h 101448"/>
                      <a:gd name="connsiteX4" fmla="*/ 102476 w 102476"/>
                      <a:gd name="connsiteY4" fmla="*/ 101448 h 101448"/>
                      <a:gd name="connsiteX5" fmla="*/ 0 w 102476"/>
                      <a:gd name="connsiteY5" fmla="*/ 101448 h 101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476" h="101448">
                        <a:moveTo>
                          <a:pt x="0" y="0"/>
                        </a:moveTo>
                        <a:lnTo>
                          <a:pt x="16120" y="0"/>
                        </a:lnTo>
                        <a:lnTo>
                          <a:pt x="16120" y="83963"/>
                        </a:lnTo>
                        <a:lnTo>
                          <a:pt x="102476" y="83963"/>
                        </a:lnTo>
                        <a:lnTo>
                          <a:pt x="102476" y="101448"/>
                        </a:lnTo>
                        <a:lnTo>
                          <a:pt x="0" y="101448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1E8E85CD-2A58-4249-8DD2-7066A5C2C4D4}"/>
                      </a:ext>
                    </a:extLst>
                  </p:cNvPr>
                  <p:cNvSpPr/>
                  <p:nvPr/>
                </p:nvSpPr>
                <p:spPr bwMode="auto">
                  <a:xfrm rot="1119878">
                    <a:off x="1802629" y="6540493"/>
                    <a:ext cx="28471" cy="276275"/>
                  </a:xfrm>
                  <a:prstGeom prst="rect">
                    <a:avLst/>
                  </a:pr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8EB9CB96-0516-4050-BC1F-BAA2FC167C93}"/>
              </a:ext>
            </a:extLst>
          </p:cNvPr>
          <p:cNvSpPr txBox="1"/>
          <p:nvPr/>
        </p:nvSpPr>
        <p:spPr>
          <a:xfrm>
            <a:off x="4495800" y="5797231"/>
            <a:ext cx="3200400" cy="4370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Embed for your customers</a:t>
            </a:r>
          </a:p>
          <a:p>
            <a:pPr marL="182880" marR="0" lvl="0" indent="-18288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15000"/>
              <a:buFontTx/>
              <a:buBlip>
                <a:blip r:embed="rId3"/>
              </a:buBlip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Powered by PowerBI-Client SDK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65121A6-C1C5-44E0-9B2A-AD105ECA6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1185" y="4458641"/>
            <a:ext cx="1169630" cy="1169630"/>
            <a:chOff x="9420245" y="1477416"/>
            <a:chExt cx="1169630" cy="116963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D3A4E16-B981-420F-8918-162BB3689CD8}"/>
                </a:ext>
              </a:extLst>
            </p:cNvPr>
            <p:cNvSpPr/>
            <p:nvPr/>
          </p:nvSpPr>
          <p:spPr bwMode="auto">
            <a:xfrm>
              <a:off x="9420245" y="1477416"/>
              <a:ext cx="1169630" cy="1169630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>
              <a:outerShdw blurRad="190500" dist="50800" dir="2400000" algn="ctr" rotWithShape="0">
                <a:srgbClr val="000000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DD865BE-5A9F-45E4-B696-F1862F9C3D53}"/>
                </a:ext>
              </a:extLst>
            </p:cNvPr>
            <p:cNvGrpSpPr/>
            <p:nvPr/>
          </p:nvGrpSpPr>
          <p:grpSpPr>
            <a:xfrm>
              <a:off x="9645865" y="1788676"/>
              <a:ext cx="718391" cy="595140"/>
              <a:chOff x="9641408" y="1878219"/>
              <a:chExt cx="718391" cy="595140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6C887186-5985-408D-93C9-CB46908C1073}"/>
                  </a:ext>
                </a:extLst>
              </p:cNvPr>
              <p:cNvGrpSpPr/>
              <p:nvPr/>
            </p:nvGrpSpPr>
            <p:grpSpPr>
              <a:xfrm>
                <a:off x="9641408" y="1878219"/>
                <a:ext cx="390526" cy="341313"/>
                <a:chOff x="7869238" y="3641725"/>
                <a:chExt cx="390526" cy="341313"/>
              </a:xfrm>
              <a:solidFill>
                <a:schemeClr val="tx1"/>
              </a:solidFill>
            </p:grpSpPr>
            <p:sp>
              <p:nvSpPr>
                <p:cNvPr id="129" name="Freeform 21">
                  <a:extLst>
                    <a:ext uri="{FF2B5EF4-FFF2-40B4-BE49-F238E27FC236}">
                      <a16:creationId xmlns:a16="http://schemas.microsoft.com/office/drawing/2014/main" id="{B674AAE6-2D46-447D-A10F-E6568DAF5D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9238" y="3892550"/>
                  <a:ext cx="128588" cy="90487"/>
                </a:xfrm>
                <a:custGeom>
                  <a:avLst/>
                  <a:gdLst>
                    <a:gd name="T0" fmla="*/ 0 w 75"/>
                    <a:gd name="T1" fmla="*/ 53 h 53"/>
                    <a:gd name="T2" fmla="*/ 0 w 75"/>
                    <a:gd name="T3" fmla="*/ 53 h 53"/>
                    <a:gd name="T4" fmla="*/ 63 w 75"/>
                    <a:gd name="T5" fmla="*/ 53 h 53"/>
                    <a:gd name="T6" fmla="*/ 63 w 75"/>
                    <a:gd name="T7" fmla="*/ 53 h 53"/>
                    <a:gd name="T8" fmla="*/ 75 w 75"/>
                    <a:gd name="T9" fmla="*/ 4 h 53"/>
                    <a:gd name="T10" fmla="*/ 54 w 75"/>
                    <a:gd name="T11" fmla="*/ 0 h 53"/>
                    <a:gd name="T12" fmla="*/ 0 w 75"/>
                    <a:gd name="T13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" h="53">
                      <a:moveTo>
                        <a:pt x="0" y="53"/>
                      </a:moveTo>
                      <a:lnTo>
                        <a:pt x="0" y="53"/>
                      </a:lnTo>
                      <a:lnTo>
                        <a:pt x="63" y="53"/>
                      </a:lnTo>
                      <a:lnTo>
                        <a:pt x="63" y="53"/>
                      </a:lnTo>
                      <a:cubicBezTo>
                        <a:pt x="63" y="35"/>
                        <a:pt x="67" y="19"/>
                        <a:pt x="75" y="4"/>
                      </a:cubicBezTo>
                      <a:cubicBezTo>
                        <a:pt x="69" y="1"/>
                        <a:pt x="61" y="0"/>
                        <a:pt x="54" y="0"/>
                      </a:cubicBezTo>
                      <a:cubicBezTo>
                        <a:pt x="24" y="0"/>
                        <a:pt x="0" y="24"/>
                        <a:pt x="0" y="5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22">
                  <a:extLst>
                    <a:ext uri="{FF2B5EF4-FFF2-40B4-BE49-F238E27FC236}">
                      <a16:creationId xmlns:a16="http://schemas.microsoft.com/office/drawing/2014/main" id="{6F1A9C31-695D-4D28-9A23-FD876033F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3226" y="3846513"/>
                  <a:ext cx="236538" cy="136525"/>
                </a:xfrm>
                <a:custGeom>
                  <a:avLst/>
                  <a:gdLst>
                    <a:gd name="T0" fmla="*/ 22 w 138"/>
                    <a:gd name="T1" fmla="*/ 25 h 80"/>
                    <a:gd name="T2" fmla="*/ 22 w 138"/>
                    <a:gd name="T3" fmla="*/ 25 h 80"/>
                    <a:gd name="T4" fmla="*/ 13 w 138"/>
                    <a:gd name="T5" fmla="*/ 36 h 80"/>
                    <a:gd name="T6" fmla="*/ 6 w 138"/>
                    <a:gd name="T7" fmla="*/ 48 h 80"/>
                    <a:gd name="T8" fmla="*/ 0 w 138"/>
                    <a:gd name="T9" fmla="*/ 80 h 80"/>
                    <a:gd name="T10" fmla="*/ 17 w 138"/>
                    <a:gd name="T11" fmla="*/ 80 h 80"/>
                    <a:gd name="T12" fmla="*/ 30 w 138"/>
                    <a:gd name="T13" fmla="*/ 80 h 80"/>
                    <a:gd name="T14" fmla="*/ 44 w 138"/>
                    <a:gd name="T15" fmla="*/ 80 h 80"/>
                    <a:gd name="T16" fmla="*/ 116 w 138"/>
                    <a:gd name="T17" fmla="*/ 80 h 80"/>
                    <a:gd name="T18" fmla="*/ 138 w 138"/>
                    <a:gd name="T19" fmla="*/ 25 h 80"/>
                    <a:gd name="T20" fmla="*/ 80 w 138"/>
                    <a:gd name="T21" fmla="*/ 0 h 80"/>
                    <a:gd name="T22" fmla="*/ 22 w 138"/>
                    <a:gd name="T23" fmla="*/ 25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8" h="80">
                      <a:moveTo>
                        <a:pt x="22" y="25"/>
                      </a:moveTo>
                      <a:lnTo>
                        <a:pt x="22" y="25"/>
                      </a:lnTo>
                      <a:cubicBezTo>
                        <a:pt x="19" y="28"/>
                        <a:pt x="16" y="32"/>
                        <a:pt x="13" y="36"/>
                      </a:cubicBezTo>
                      <a:cubicBezTo>
                        <a:pt x="11" y="40"/>
                        <a:pt x="8" y="44"/>
                        <a:pt x="6" y="48"/>
                      </a:cubicBezTo>
                      <a:cubicBezTo>
                        <a:pt x="2" y="58"/>
                        <a:pt x="0" y="69"/>
                        <a:pt x="0" y="80"/>
                      </a:cubicBezTo>
                      <a:lnTo>
                        <a:pt x="17" y="80"/>
                      </a:lnTo>
                      <a:lnTo>
                        <a:pt x="30" y="80"/>
                      </a:lnTo>
                      <a:lnTo>
                        <a:pt x="44" y="80"/>
                      </a:lnTo>
                      <a:lnTo>
                        <a:pt x="116" y="80"/>
                      </a:lnTo>
                      <a:cubicBezTo>
                        <a:pt x="116" y="58"/>
                        <a:pt x="124" y="39"/>
                        <a:pt x="138" y="25"/>
                      </a:cubicBezTo>
                      <a:cubicBezTo>
                        <a:pt x="123" y="9"/>
                        <a:pt x="103" y="0"/>
                        <a:pt x="80" y="0"/>
                      </a:cubicBezTo>
                      <a:cubicBezTo>
                        <a:pt x="57" y="0"/>
                        <a:pt x="36" y="9"/>
                        <a:pt x="22" y="25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Freeform 25">
                  <a:extLst>
                    <a:ext uri="{FF2B5EF4-FFF2-40B4-BE49-F238E27FC236}">
                      <a16:creationId xmlns:a16="http://schemas.microsoft.com/office/drawing/2014/main" id="{3A45B265-7C5B-47E4-8DF4-B8DC9F9390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69263" y="3641725"/>
                  <a:ext cx="180975" cy="182562"/>
                </a:xfrm>
                <a:custGeom>
                  <a:avLst/>
                  <a:gdLst>
                    <a:gd name="T0" fmla="*/ 23 w 106"/>
                    <a:gd name="T1" fmla="*/ 98 h 107"/>
                    <a:gd name="T2" fmla="*/ 23 w 106"/>
                    <a:gd name="T3" fmla="*/ 98 h 107"/>
                    <a:gd name="T4" fmla="*/ 49 w 106"/>
                    <a:gd name="T5" fmla="*/ 107 h 107"/>
                    <a:gd name="T6" fmla="*/ 53 w 106"/>
                    <a:gd name="T7" fmla="*/ 107 h 107"/>
                    <a:gd name="T8" fmla="*/ 57 w 106"/>
                    <a:gd name="T9" fmla="*/ 107 h 107"/>
                    <a:gd name="T10" fmla="*/ 83 w 106"/>
                    <a:gd name="T11" fmla="*/ 98 h 107"/>
                    <a:gd name="T12" fmla="*/ 106 w 106"/>
                    <a:gd name="T13" fmla="*/ 54 h 107"/>
                    <a:gd name="T14" fmla="*/ 75 w 106"/>
                    <a:gd name="T15" fmla="*/ 5 h 107"/>
                    <a:gd name="T16" fmla="*/ 53 w 106"/>
                    <a:gd name="T17" fmla="*/ 0 h 107"/>
                    <a:gd name="T18" fmla="*/ 31 w 106"/>
                    <a:gd name="T19" fmla="*/ 5 h 107"/>
                    <a:gd name="T20" fmla="*/ 31 w 106"/>
                    <a:gd name="T21" fmla="*/ 5 h 107"/>
                    <a:gd name="T22" fmla="*/ 0 w 106"/>
                    <a:gd name="T23" fmla="*/ 54 h 107"/>
                    <a:gd name="T24" fmla="*/ 23 w 106"/>
                    <a:gd name="T25" fmla="*/ 98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6" h="107">
                      <a:moveTo>
                        <a:pt x="23" y="98"/>
                      </a:moveTo>
                      <a:lnTo>
                        <a:pt x="23" y="98"/>
                      </a:lnTo>
                      <a:cubicBezTo>
                        <a:pt x="30" y="103"/>
                        <a:pt x="39" y="106"/>
                        <a:pt x="49" y="107"/>
                      </a:cubicBezTo>
                      <a:cubicBezTo>
                        <a:pt x="50" y="107"/>
                        <a:pt x="52" y="107"/>
                        <a:pt x="53" y="107"/>
                      </a:cubicBezTo>
                      <a:cubicBezTo>
                        <a:pt x="54" y="107"/>
                        <a:pt x="55" y="107"/>
                        <a:pt x="57" y="107"/>
                      </a:cubicBezTo>
                      <a:cubicBezTo>
                        <a:pt x="66" y="106"/>
                        <a:pt x="76" y="103"/>
                        <a:pt x="83" y="98"/>
                      </a:cubicBezTo>
                      <a:cubicBezTo>
                        <a:pt x="97" y="88"/>
                        <a:pt x="106" y="72"/>
                        <a:pt x="106" y="54"/>
                      </a:cubicBezTo>
                      <a:cubicBezTo>
                        <a:pt x="106" y="32"/>
                        <a:pt x="93" y="14"/>
                        <a:pt x="75" y="5"/>
                      </a:cubicBezTo>
                      <a:cubicBezTo>
                        <a:pt x="68" y="2"/>
                        <a:pt x="61" y="0"/>
                        <a:pt x="53" y="0"/>
                      </a:cubicBezTo>
                      <a:cubicBezTo>
                        <a:pt x="45" y="0"/>
                        <a:pt x="38" y="2"/>
                        <a:pt x="31" y="5"/>
                      </a:cubicBezTo>
                      <a:lnTo>
                        <a:pt x="31" y="5"/>
                      </a:lnTo>
                      <a:cubicBezTo>
                        <a:pt x="12" y="14"/>
                        <a:pt x="0" y="32"/>
                        <a:pt x="0" y="54"/>
                      </a:cubicBezTo>
                      <a:cubicBezTo>
                        <a:pt x="0" y="72"/>
                        <a:pt x="9" y="88"/>
                        <a:pt x="23" y="98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 26">
                  <a:extLst>
                    <a:ext uri="{FF2B5EF4-FFF2-40B4-BE49-F238E27FC236}">
                      <a16:creationId xmlns:a16="http://schemas.microsoft.com/office/drawing/2014/main" id="{28C99ECE-76EC-4B65-B62D-D36CF69B92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93051" y="3733800"/>
                  <a:ext cx="138113" cy="136525"/>
                </a:xfrm>
                <a:custGeom>
                  <a:avLst/>
                  <a:gdLst>
                    <a:gd name="T0" fmla="*/ 40 w 80"/>
                    <a:gd name="T1" fmla="*/ 0 h 80"/>
                    <a:gd name="T2" fmla="*/ 40 w 80"/>
                    <a:gd name="T3" fmla="*/ 0 h 80"/>
                    <a:gd name="T4" fmla="*/ 0 w 80"/>
                    <a:gd name="T5" fmla="*/ 40 h 80"/>
                    <a:gd name="T6" fmla="*/ 14 w 80"/>
                    <a:gd name="T7" fmla="*/ 70 h 80"/>
                    <a:gd name="T8" fmla="*/ 37 w 80"/>
                    <a:gd name="T9" fmla="*/ 80 h 80"/>
                    <a:gd name="T10" fmla="*/ 40 w 80"/>
                    <a:gd name="T11" fmla="*/ 80 h 80"/>
                    <a:gd name="T12" fmla="*/ 42 w 80"/>
                    <a:gd name="T13" fmla="*/ 80 h 80"/>
                    <a:gd name="T14" fmla="*/ 65 w 80"/>
                    <a:gd name="T15" fmla="*/ 70 h 80"/>
                    <a:gd name="T16" fmla="*/ 80 w 80"/>
                    <a:gd name="T17" fmla="*/ 40 h 80"/>
                    <a:gd name="T18" fmla="*/ 40 w 80"/>
                    <a:gd name="T19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0" h="80">
                      <a:moveTo>
                        <a:pt x="40" y="0"/>
                      </a:moveTo>
                      <a:lnTo>
                        <a:pt x="40" y="0"/>
                      </a:ln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52"/>
                        <a:pt x="5" y="63"/>
                        <a:pt x="14" y="70"/>
                      </a:cubicBezTo>
                      <a:cubicBezTo>
                        <a:pt x="21" y="76"/>
                        <a:pt x="29" y="79"/>
                        <a:pt x="37" y="80"/>
                      </a:cubicBezTo>
                      <a:cubicBezTo>
                        <a:pt x="38" y="80"/>
                        <a:pt x="39" y="80"/>
                        <a:pt x="40" y="80"/>
                      </a:cubicBezTo>
                      <a:cubicBezTo>
                        <a:pt x="41" y="80"/>
                        <a:pt x="41" y="80"/>
                        <a:pt x="42" y="80"/>
                      </a:cubicBezTo>
                      <a:cubicBezTo>
                        <a:pt x="51" y="79"/>
                        <a:pt x="59" y="76"/>
                        <a:pt x="65" y="70"/>
                      </a:cubicBezTo>
                      <a:cubicBezTo>
                        <a:pt x="74" y="63"/>
                        <a:pt x="80" y="52"/>
                        <a:pt x="80" y="40"/>
                      </a:cubicBezTo>
                      <a:cubicBezTo>
                        <a:pt x="80" y="18"/>
                        <a:pt x="62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47227847-EB84-43C9-AB7A-49C6C73AD847}"/>
                  </a:ext>
                </a:extLst>
              </p:cNvPr>
              <p:cNvGrpSpPr/>
              <p:nvPr/>
            </p:nvGrpSpPr>
            <p:grpSpPr>
              <a:xfrm>
                <a:off x="9965877" y="2079437"/>
                <a:ext cx="393922" cy="393922"/>
                <a:chOff x="6255383" y="2100964"/>
                <a:chExt cx="477408" cy="477408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494954B3-B264-4DA3-B1D9-C61149D75721}"/>
                    </a:ext>
                  </a:extLst>
                </p:cNvPr>
                <p:cNvSpPr/>
                <p:nvPr/>
              </p:nvSpPr>
              <p:spPr bwMode="auto">
                <a:xfrm>
                  <a:off x="6255383" y="2100964"/>
                  <a:ext cx="477408" cy="477408"/>
                </a:xfrm>
                <a:prstGeom prst="ellipse">
                  <a:avLst/>
                </a:prstGeom>
                <a:solidFill>
                  <a:srgbClr val="EEC231"/>
                </a:solidFill>
                <a:ln w="25400" cap="flat" cmpd="sng" algn="ctr">
                  <a:solidFill>
                    <a:schemeClr val="bg1">
                      <a:lumMod val="75000"/>
                      <a:lumOff val="2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FA99BE6D-B8A9-4371-AFFC-348337BAD4BE}"/>
                    </a:ext>
                  </a:extLst>
                </p:cNvPr>
                <p:cNvGrpSpPr/>
                <p:nvPr/>
              </p:nvGrpSpPr>
              <p:grpSpPr>
                <a:xfrm>
                  <a:off x="6362455" y="2250936"/>
                  <a:ext cx="263270" cy="177464"/>
                  <a:chOff x="1615053" y="6540493"/>
                  <a:chExt cx="409856" cy="276275"/>
                </a:xfrm>
                <a:solidFill>
                  <a:schemeClr val="accent4"/>
                </a:solidFill>
              </p:grpSpPr>
              <p:sp>
                <p:nvSpPr>
                  <p:cNvPr id="174" name="Freeform: Shape 173">
                    <a:extLst>
                      <a:ext uri="{FF2B5EF4-FFF2-40B4-BE49-F238E27FC236}">
                        <a16:creationId xmlns:a16="http://schemas.microsoft.com/office/drawing/2014/main" id="{435C89AB-8043-4B9F-9A14-C54B0A6158F5}"/>
                      </a:ext>
                    </a:extLst>
                  </p:cNvPr>
                  <p:cNvSpPr/>
                  <p:nvPr/>
                </p:nvSpPr>
                <p:spPr bwMode="auto">
                  <a:xfrm rot="2700000">
                    <a:off x="1614230" y="6597992"/>
                    <a:ext cx="164105" cy="162459"/>
                  </a:xfrm>
                  <a:custGeom>
                    <a:avLst/>
                    <a:gdLst>
                      <a:gd name="connsiteX0" fmla="*/ 0 w 102476"/>
                      <a:gd name="connsiteY0" fmla="*/ 0 h 101448"/>
                      <a:gd name="connsiteX1" fmla="*/ 16120 w 102476"/>
                      <a:gd name="connsiteY1" fmla="*/ 0 h 101448"/>
                      <a:gd name="connsiteX2" fmla="*/ 16120 w 102476"/>
                      <a:gd name="connsiteY2" fmla="*/ 83963 h 101448"/>
                      <a:gd name="connsiteX3" fmla="*/ 102476 w 102476"/>
                      <a:gd name="connsiteY3" fmla="*/ 83963 h 101448"/>
                      <a:gd name="connsiteX4" fmla="*/ 102476 w 102476"/>
                      <a:gd name="connsiteY4" fmla="*/ 101448 h 101448"/>
                      <a:gd name="connsiteX5" fmla="*/ 0 w 102476"/>
                      <a:gd name="connsiteY5" fmla="*/ 101448 h 101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476" h="101448">
                        <a:moveTo>
                          <a:pt x="0" y="0"/>
                        </a:moveTo>
                        <a:lnTo>
                          <a:pt x="16120" y="0"/>
                        </a:lnTo>
                        <a:lnTo>
                          <a:pt x="16120" y="83963"/>
                        </a:lnTo>
                        <a:lnTo>
                          <a:pt x="102476" y="83963"/>
                        </a:lnTo>
                        <a:lnTo>
                          <a:pt x="102476" y="101448"/>
                        </a:lnTo>
                        <a:lnTo>
                          <a:pt x="0" y="101448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08532CC3-0751-4B53-AC5C-5FCA4F3B6189}"/>
                      </a:ext>
                    </a:extLst>
                  </p:cNvPr>
                  <p:cNvSpPr/>
                  <p:nvPr/>
                </p:nvSpPr>
                <p:spPr bwMode="auto">
                  <a:xfrm rot="18900000" flipH="1">
                    <a:off x="1860804" y="6594743"/>
                    <a:ext cx="164105" cy="162461"/>
                  </a:xfrm>
                  <a:custGeom>
                    <a:avLst/>
                    <a:gdLst>
                      <a:gd name="connsiteX0" fmla="*/ 0 w 102476"/>
                      <a:gd name="connsiteY0" fmla="*/ 0 h 101448"/>
                      <a:gd name="connsiteX1" fmla="*/ 16120 w 102476"/>
                      <a:gd name="connsiteY1" fmla="*/ 0 h 101448"/>
                      <a:gd name="connsiteX2" fmla="*/ 16120 w 102476"/>
                      <a:gd name="connsiteY2" fmla="*/ 83963 h 101448"/>
                      <a:gd name="connsiteX3" fmla="*/ 102476 w 102476"/>
                      <a:gd name="connsiteY3" fmla="*/ 83963 h 101448"/>
                      <a:gd name="connsiteX4" fmla="*/ 102476 w 102476"/>
                      <a:gd name="connsiteY4" fmla="*/ 101448 h 101448"/>
                      <a:gd name="connsiteX5" fmla="*/ 0 w 102476"/>
                      <a:gd name="connsiteY5" fmla="*/ 101448 h 101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476" h="101448">
                        <a:moveTo>
                          <a:pt x="0" y="0"/>
                        </a:moveTo>
                        <a:lnTo>
                          <a:pt x="16120" y="0"/>
                        </a:lnTo>
                        <a:lnTo>
                          <a:pt x="16120" y="83963"/>
                        </a:lnTo>
                        <a:lnTo>
                          <a:pt x="102476" y="83963"/>
                        </a:lnTo>
                        <a:lnTo>
                          <a:pt x="102476" y="101448"/>
                        </a:lnTo>
                        <a:lnTo>
                          <a:pt x="0" y="101448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3AFB69DE-C0DD-4A2C-A4CC-DEE1280B9042}"/>
                      </a:ext>
                    </a:extLst>
                  </p:cNvPr>
                  <p:cNvSpPr/>
                  <p:nvPr/>
                </p:nvSpPr>
                <p:spPr bwMode="auto">
                  <a:xfrm rot="1119878">
                    <a:off x="1802629" y="6540493"/>
                    <a:ext cx="28471" cy="276275"/>
                  </a:xfrm>
                  <a:prstGeom prst="rect">
                    <a:avLst/>
                  </a:pr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A4DEC03-F569-4281-B552-BD8DF39EC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38560" y="1953021"/>
            <a:ext cx="1169630" cy="1169630"/>
            <a:chOff x="4716780" y="3958769"/>
            <a:chExt cx="1169630" cy="116963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DAACB4F-D849-4205-9C7A-70901BEFDF3B}"/>
                </a:ext>
              </a:extLst>
            </p:cNvPr>
            <p:cNvSpPr/>
            <p:nvPr/>
          </p:nvSpPr>
          <p:spPr bwMode="auto">
            <a:xfrm>
              <a:off x="4716780" y="3958769"/>
              <a:ext cx="1169630" cy="1169630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>
              <a:outerShdw blurRad="190500" dist="50800" dir="2400000" algn="ctr" rotWithShape="0">
                <a:srgbClr val="000000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E6A405B-DEBA-481B-9323-836EADEB1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19450" t="21306" r="19145" b="22682"/>
            <a:stretch/>
          </p:blipFill>
          <p:spPr>
            <a:xfrm>
              <a:off x="4885028" y="4163601"/>
              <a:ext cx="833134" cy="759967"/>
            </a:xfrm>
            <a:prstGeom prst="rect">
              <a:avLst/>
            </a:prstGeom>
            <a:effectLst/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13A5097-EE47-42F4-A072-99C9B1E41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1185" y="1953021"/>
            <a:ext cx="1169630" cy="1169630"/>
            <a:chOff x="1602125" y="4006253"/>
            <a:chExt cx="1169630" cy="116963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BFE6DA2-6833-4C67-BB1B-9EE46C57494A}"/>
                </a:ext>
              </a:extLst>
            </p:cNvPr>
            <p:cNvSpPr/>
            <p:nvPr/>
          </p:nvSpPr>
          <p:spPr bwMode="auto">
            <a:xfrm>
              <a:off x="1602125" y="4006253"/>
              <a:ext cx="1169630" cy="1169630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>
              <a:outerShdw blurRad="190500" dist="50800" dir="2400000" algn="ctr" rotWithShape="0">
                <a:srgbClr val="000000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F50E637-E0C0-49F4-B5B1-0D6B2F14554F}"/>
                </a:ext>
              </a:extLst>
            </p:cNvPr>
            <p:cNvGrpSpPr/>
            <p:nvPr/>
          </p:nvGrpSpPr>
          <p:grpSpPr>
            <a:xfrm>
              <a:off x="1869044" y="4304608"/>
              <a:ext cx="734242" cy="655968"/>
              <a:chOff x="1869044" y="4304608"/>
              <a:chExt cx="734242" cy="655968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17D1AE9-D954-4FA4-A32E-E3005F23EF51}"/>
                  </a:ext>
                </a:extLst>
              </p:cNvPr>
              <p:cNvGrpSpPr/>
              <p:nvPr/>
            </p:nvGrpSpPr>
            <p:grpSpPr>
              <a:xfrm>
                <a:off x="1869044" y="4304608"/>
                <a:ext cx="635792" cy="477953"/>
                <a:chOff x="783752" y="6948077"/>
                <a:chExt cx="1138238" cy="855663"/>
              </a:xfrm>
              <a:solidFill>
                <a:schemeClr val="tx1"/>
              </a:solidFill>
            </p:grpSpPr>
            <p:sp>
              <p:nvSpPr>
                <p:cNvPr id="69" name="Rectangle 9">
                  <a:extLst>
                    <a:ext uri="{FF2B5EF4-FFF2-40B4-BE49-F238E27FC236}">
                      <a16:creationId xmlns:a16="http://schemas.microsoft.com/office/drawing/2014/main" id="{01A210E1-7AAB-4363-8FBD-157771B70D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3752" y="6948077"/>
                  <a:ext cx="1138238" cy="106363"/>
                </a:xfrm>
                <a:prstGeom prst="rect">
                  <a:avLst/>
                </a:prstGeom>
                <a:solidFill>
                  <a:srgbClr val="F2C81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Rectangle 10">
                  <a:extLst>
                    <a:ext uri="{FF2B5EF4-FFF2-40B4-BE49-F238E27FC236}">
                      <a16:creationId xmlns:a16="http://schemas.microsoft.com/office/drawing/2014/main" id="{B0D388D0-AE55-4250-A88E-A5630C1CA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3752" y="7054440"/>
                  <a:ext cx="1138238" cy="7493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Oval 11">
                  <a:extLst>
                    <a:ext uri="{FF2B5EF4-FFF2-40B4-BE49-F238E27FC236}">
                      <a16:creationId xmlns:a16="http://schemas.microsoft.com/office/drawing/2014/main" id="{2C672CDE-7AE8-4CCB-9B44-94BFE43D1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0265" y="6984590"/>
                  <a:ext cx="34925" cy="3492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12">
                  <a:extLst>
                    <a:ext uri="{FF2B5EF4-FFF2-40B4-BE49-F238E27FC236}">
                      <a16:creationId xmlns:a16="http://schemas.microsoft.com/office/drawing/2014/main" id="{1126A864-67D6-4349-A4E4-53D0747A96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2652" y="6984590"/>
                  <a:ext cx="34925" cy="3492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Oval 13">
                  <a:extLst>
                    <a:ext uri="{FF2B5EF4-FFF2-40B4-BE49-F238E27FC236}">
                      <a16:creationId xmlns:a16="http://schemas.microsoft.com/office/drawing/2014/main" id="{FF2B0405-00FE-437F-9C5D-5E1F70564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627" y="6984590"/>
                  <a:ext cx="34925" cy="3492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3196ED1-BAA1-4D5A-97D9-240208FFE245}"/>
                  </a:ext>
                </a:extLst>
              </p:cNvPr>
              <p:cNvGrpSpPr/>
              <p:nvPr/>
            </p:nvGrpSpPr>
            <p:grpSpPr>
              <a:xfrm>
                <a:off x="2209364" y="4566654"/>
                <a:ext cx="393922" cy="393922"/>
                <a:chOff x="6255383" y="2100964"/>
                <a:chExt cx="477408" cy="477408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64B7812E-B6D6-4089-B631-26CA5F26D38C}"/>
                    </a:ext>
                  </a:extLst>
                </p:cNvPr>
                <p:cNvSpPr/>
                <p:nvPr/>
              </p:nvSpPr>
              <p:spPr bwMode="auto">
                <a:xfrm>
                  <a:off x="6255383" y="2100964"/>
                  <a:ext cx="477408" cy="477408"/>
                </a:xfrm>
                <a:prstGeom prst="ellipse">
                  <a:avLst/>
                </a:prstGeom>
                <a:solidFill>
                  <a:srgbClr val="F2C811"/>
                </a:solidFill>
                <a:ln w="25400" cap="flat" cmpd="sng" algn="ctr">
                  <a:solidFill>
                    <a:schemeClr val="bg1">
                      <a:lumMod val="75000"/>
                      <a:lumOff val="2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33BC481C-6120-4451-9483-2E2C4B22EEEC}"/>
                    </a:ext>
                  </a:extLst>
                </p:cNvPr>
                <p:cNvGrpSpPr/>
                <p:nvPr/>
              </p:nvGrpSpPr>
              <p:grpSpPr>
                <a:xfrm>
                  <a:off x="6362455" y="2250936"/>
                  <a:ext cx="263270" cy="177464"/>
                  <a:chOff x="1615053" y="6540493"/>
                  <a:chExt cx="409856" cy="276275"/>
                </a:xfrm>
                <a:solidFill>
                  <a:schemeClr val="accent4"/>
                </a:solidFill>
              </p:grpSpPr>
              <p:sp>
                <p:nvSpPr>
                  <p:cNvPr id="190" name="Freeform: Shape 189">
                    <a:extLst>
                      <a:ext uri="{FF2B5EF4-FFF2-40B4-BE49-F238E27FC236}">
                        <a16:creationId xmlns:a16="http://schemas.microsoft.com/office/drawing/2014/main" id="{6303A1E4-19A8-491A-BF47-7808AED2D6FB}"/>
                      </a:ext>
                    </a:extLst>
                  </p:cNvPr>
                  <p:cNvSpPr/>
                  <p:nvPr/>
                </p:nvSpPr>
                <p:spPr bwMode="auto">
                  <a:xfrm rot="2700000">
                    <a:off x="1614230" y="6597992"/>
                    <a:ext cx="164105" cy="162459"/>
                  </a:xfrm>
                  <a:custGeom>
                    <a:avLst/>
                    <a:gdLst>
                      <a:gd name="connsiteX0" fmla="*/ 0 w 102476"/>
                      <a:gd name="connsiteY0" fmla="*/ 0 h 101448"/>
                      <a:gd name="connsiteX1" fmla="*/ 16120 w 102476"/>
                      <a:gd name="connsiteY1" fmla="*/ 0 h 101448"/>
                      <a:gd name="connsiteX2" fmla="*/ 16120 w 102476"/>
                      <a:gd name="connsiteY2" fmla="*/ 83963 h 101448"/>
                      <a:gd name="connsiteX3" fmla="*/ 102476 w 102476"/>
                      <a:gd name="connsiteY3" fmla="*/ 83963 h 101448"/>
                      <a:gd name="connsiteX4" fmla="*/ 102476 w 102476"/>
                      <a:gd name="connsiteY4" fmla="*/ 101448 h 101448"/>
                      <a:gd name="connsiteX5" fmla="*/ 0 w 102476"/>
                      <a:gd name="connsiteY5" fmla="*/ 101448 h 101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476" h="101448">
                        <a:moveTo>
                          <a:pt x="0" y="0"/>
                        </a:moveTo>
                        <a:lnTo>
                          <a:pt x="16120" y="0"/>
                        </a:lnTo>
                        <a:lnTo>
                          <a:pt x="16120" y="83963"/>
                        </a:lnTo>
                        <a:lnTo>
                          <a:pt x="102476" y="83963"/>
                        </a:lnTo>
                        <a:lnTo>
                          <a:pt x="102476" y="101448"/>
                        </a:lnTo>
                        <a:lnTo>
                          <a:pt x="0" y="101448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91" name="Freeform: Shape 190">
                    <a:extLst>
                      <a:ext uri="{FF2B5EF4-FFF2-40B4-BE49-F238E27FC236}">
                        <a16:creationId xmlns:a16="http://schemas.microsoft.com/office/drawing/2014/main" id="{DC01490E-3CAD-4F11-8A2D-583485BF350D}"/>
                      </a:ext>
                    </a:extLst>
                  </p:cNvPr>
                  <p:cNvSpPr/>
                  <p:nvPr/>
                </p:nvSpPr>
                <p:spPr bwMode="auto">
                  <a:xfrm rot="18900000" flipH="1">
                    <a:off x="1860804" y="6594743"/>
                    <a:ext cx="164105" cy="162461"/>
                  </a:xfrm>
                  <a:custGeom>
                    <a:avLst/>
                    <a:gdLst>
                      <a:gd name="connsiteX0" fmla="*/ 0 w 102476"/>
                      <a:gd name="connsiteY0" fmla="*/ 0 h 101448"/>
                      <a:gd name="connsiteX1" fmla="*/ 16120 w 102476"/>
                      <a:gd name="connsiteY1" fmla="*/ 0 h 101448"/>
                      <a:gd name="connsiteX2" fmla="*/ 16120 w 102476"/>
                      <a:gd name="connsiteY2" fmla="*/ 83963 h 101448"/>
                      <a:gd name="connsiteX3" fmla="*/ 102476 w 102476"/>
                      <a:gd name="connsiteY3" fmla="*/ 83963 h 101448"/>
                      <a:gd name="connsiteX4" fmla="*/ 102476 w 102476"/>
                      <a:gd name="connsiteY4" fmla="*/ 101448 h 101448"/>
                      <a:gd name="connsiteX5" fmla="*/ 0 w 102476"/>
                      <a:gd name="connsiteY5" fmla="*/ 101448 h 101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476" h="101448">
                        <a:moveTo>
                          <a:pt x="0" y="0"/>
                        </a:moveTo>
                        <a:lnTo>
                          <a:pt x="16120" y="0"/>
                        </a:lnTo>
                        <a:lnTo>
                          <a:pt x="16120" y="83963"/>
                        </a:lnTo>
                        <a:lnTo>
                          <a:pt x="102476" y="83963"/>
                        </a:lnTo>
                        <a:lnTo>
                          <a:pt x="102476" y="101448"/>
                        </a:lnTo>
                        <a:lnTo>
                          <a:pt x="0" y="101448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51B54BB4-3A1F-4431-856D-6B8C6AAD66F0}"/>
                      </a:ext>
                    </a:extLst>
                  </p:cNvPr>
                  <p:cNvSpPr/>
                  <p:nvPr/>
                </p:nvSpPr>
                <p:spPr bwMode="auto">
                  <a:xfrm rot="1119878">
                    <a:off x="1802629" y="6540493"/>
                    <a:ext cx="28471" cy="276275"/>
                  </a:xfrm>
                  <a:prstGeom prst="rect">
                    <a:avLst/>
                  </a:pr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8BD4C43-7D38-4505-AD4A-CEB844AFF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15858" y="1962372"/>
            <a:ext cx="1169630" cy="1169630"/>
            <a:chOff x="6046529" y="3968120"/>
            <a:chExt cx="1169630" cy="1169630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26790744-210D-4888-A048-A213D9FB394F}"/>
                </a:ext>
              </a:extLst>
            </p:cNvPr>
            <p:cNvSpPr/>
            <p:nvPr/>
          </p:nvSpPr>
          <p:spPr bwMode="auto">
            <a:xfrm>
              <a:off x="6046529" y="3968120"/>
              <a:ext cx="1169630" cy="1169630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>
              <a:outerShdw blurRad="190500" dist="50800" dir="2400000" algn="ctr" rotWithShape="0">
                <a:srgbClr val="000000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D12ADA4C-6CFE-463C-9FA9-2475BFF2D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70787" y="4192378"/>
              <a:ext cx="721115" cy="721115"/>
            </a:xfrm>
            <a:prstGeom prst="rect">
              <a:avLst/>
            </a:prstGeom>
          </p:spPr>
        </p:pic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id="{2F9035A3-484A-4C69-88C4-633E199C4FE1}"/>
              </a:ext>
            </a:extLst>
          </p:cNvPr>
          <p:cNvSpPr/>
          <p:nvPr/>
        </p:nvSpPr>
        <p:spPr>
          <a:xfrm>
            <a:off x="1762380" y="1426882"/>
            <a:ext cx="8667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Requires end-user authentication to Power BI</a:t>
            </a:r>
          </a:p>
        </p:txBody>
      </p:sp>
    </p:spTree>
    <p:extLst>
      <p:ext uri="{BB962C8B-B14F-4D97-AF65-F5344CB8AC3E}">
        <p14:creationId xmlns:p14="http://schemas.microsoft.com/office/powerpoint/2010/main" val="341855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5E-6 -1.11111E-6 L 5E-6 0.0238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33333E-6 L 0 0.02384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 2.59259E-6 L 0 0.02384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2.59259E-6 L 2.08333E-6 0.02384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3.7037E-6 L -1.66667E-6 0.0238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94" grpId="0"/>
      <p:bldP spid="96" grpId="0"/>
      <p:bldP spid="97" grpId="0"/>
      <p:bldP spid="95" grpId="0"/>
      <p:bldP spid="2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FA3237-4F02-47EE-8E19-0899E8AFC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57842" y="621266"/>
            <a:ext cx="4957074" cy="5422181"/>
          </a:xfrm>
          <a:prstGeom prst="roundRect">
            <a:avLst>
              <a:gd name="adj" fmla="val 5302"/>
            </a:avLst>
          </a:prstGeom>
          <a:solidFill>
            <a:schemeClr val="bg1"/>
          </a:solidFill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B5F748-8DAB-464D-8610-DF41A080F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7546" y="621266"/>
            <a:ext cx="4957074" cy="5422181"/>
          </a:xfrm>
          <a:prstGeom prst="roundRect">
            <a:avLst>
              <a:gd name="adj" fmla="val 4928"/>
            </a:avLst>
          </a:prstGeom>
          <a:noFill/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93">
            <a:extLst>
              <a:ext uri="{FF2B5EF4-FFF2-40B4-BE49-F238E27FC236}">
                <a16:creationId xmlns:a16="http://schemas.microsoft.com/office/drawing/2014/main" id="{DAD677C3-32BA-4D5B-B449-AC3A6FF6A6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7546" y="2340249"/>
            <a:ext cx="4957074" cy="5816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Embed for your organization</a:t>
            </a: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(aka User owns data)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4DA493-C2F7-4759-9A74-16E7FA5A05BA}"/>
              </a:ext>
            </a:extLst>
          </p:cNvPr>
          <p:cNvSpPr/>
          <p:nvPr/>
        </p:nvSpPr>
        <p:spPr>
          <a:xfrm>
            <a:off x="1074455" y="3457769"/>
            <a:ext cx="4403257" cy="3139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Internal users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502953-56A5-4AE5-A67A-0BC89DE6CDC5}"/>
              </a:ext>
            </a:extLst>
          </p:cNvPr>
          <p:cNvSpPr/>
          <p:nvPr/>
        </p:nvSpPr>
        <p:spPr>
          <a:xfrm>
            <a:off x="1074455" y="4020263"/>
            <a:ext cx="4403257" cy="3139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Authentication to Azure AD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9035A3-484A-4C69-88C4-633E199C4FE1}"/>
              </a:ext>
            </a:extLst>
          </p:cNvPr>
          <p:cNvSpPr/>
          <p:nvPr/>
        </p:nvSpPr>
        <p:spPr>
          <a:xfrm>
            <a:off x="1074455" y="4582757"/>
            <a:ext cx="4403257" cy="3139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End-users require Power BI license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1688C7-0E55-474F-A1DF-AD2AFA6B923E}"/>
              </a:ext>
            </a:extLst>
          </p:cNvPr>
          <p:cNvSpPr/>
          <p:nvPr/>
        </p:nvSpPr>
        <p:spPr>
          <a:xfrm>
            <a:off x="1074455" y="5145251"/>
            <a:ext cx="4403257" cy="3139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Interactive authentication flow</a:t>
            </a:r>
          </a:p>
        </p:txBody>
      </p:sp>
      <p:sp>
        <p:nvSpPr>
          <p:cNvPr id="5" name="TextBox 94">
            <a:extLst>
              <a:ext uri="{FF2B5EF4-FFF2-40B4-BE49-F238E27FC236}">
                <a16:creationId xmlns:a16="http://schemas.microsoft.com/office/drawing/2014/main" id="{8EB9CB96-0516-4050-BC1F-BAA2FC167C93}"/>
              </a:ext>
            </a:extLst>
          </p:cNvPr>
          <p:cNvSpPr txBox="1"/>
          <p:nvPr/>
        </p:nvSpPr>
        <p:spPr>
          <a:xfrm>
            <a:off x="6457842" y="2340249"/>
            <a:ext cx="4957074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Embed for your customers</a:t>
            </a: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(aka App owns data)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8B00F6-FBC8-41CD-B550-898D4A965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91268" y="1001659"/>
            <a:ext cx="1169630" cy="1169630"/>
            <a:chOff x="5511185" y="1477416"/>
            <a:chExt cx="1169630" cy="116963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007BFDD-8021-4842-A2DB-223A30C40882}"/>
                </a:ext>
              </a:extLst>
            </p:cNvPr>
            <p:cNvSpPr/>
            <p:nvPr/>
          </p:nvSpPr>
          <p:spPr bwMode="auto">
            <a:xfrm>
              <a:off x="5511185" y="1477416"/>
              <a:ext cx="1169630" cy="1169630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>
              <a:outerShdw blurRad="190500" dist="50800" dir="2400000" algn="ctr" rotWithShape="0">
                <a:srgbClr val="000000">
                  <a:alpha val="20000"/>
                </a:srgbClr>
              </a:outerShdw>
            </a:effectLst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781ABDB-C4DD-4999-9BC2-8DDDF6C95C0F}"/>
                </a:ext>
              </a:extLst>
            </p:cNvPr>
            <p:cNvGrpSpPr/>
            <p:nvPr/>
          </p:nvGrpSpPr>
          <p:grpSpPr>
            <a:xfrm>
              <a:off x="5776286" y="1749933"/>
              <a:ext cx="712515" cy="692865"/>
              <a:chOff x="5766034" y="1773665"/>
              <a:chExt cx="712515" cy="69286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66B7EB1-5270-4A17-8B21-F389B5C0747D}"/>
                  </a:ext>
                </a:extLst>
              </p:cNvPr>
              <p:cNvGrpSpPr/>
              <p:nvPr/>
            </p:nvGrpSpPr>
            <p:grpSpPr>
              <a:xfrm>
                <a:off x="5766034" y="1773665"/>
                <a:ext cx="371419" cy="523162"/>
                <a:chOff x="7073900" y="2003425"/>
                <a:chExt cx="260350" cy="366713"/>
              </a:xfrm>
            </p:grpSpPr>
            <p:sp>
              <p:nvSpPr>
                <p:cNvPr id="30" name="Freeform 16">
                  <a:extLst>
                    <a:ext uri="{FF2B5EF4-FFF2-40B4-BE49-F238E27FC236}">
                      <a16:creationId xmlns:a16="http://schemas.microsoft.com/office/drawing/2014/main" id="{7C1C73F9-A18C-447B-89C4-0DDAA3E5A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56463" y="2212975"/>
                  <a:ext cx="50800" cy="52388"/>
                </a:xfrm>
                <a:custGeom>
                  <a:avLst/>
                  <a:gdLst>
                    <a:gd name="T0" fmla="*/ 0 w 52"/>
                    <a:gd name="T1" fmla="*/ 53 h 53"/>
                    <a:gd name="T2" fmla="*/ 0 w 52"/>
                    <a:gd name="T3" fmla="*/ 53 h 53"/>
                    <a:gd name="T4" fmla="*/ 52 w 52"/>
                    <a:gd name="T5" fmla="*/ 53 h 53"/>
                    <a:gd name="T6" fmla="*/ 52 w 52"/>
                    <a:gd name="T7" fmla="*/ 0 h 53"/>
                    <a:gd name="T8" fmla="*/ 0 w 52"/>
                    <a:gd name="T9" fmla="*/ 0 h 53"/>
                    <a:gd name="T10" fmla="*/ 0 w 52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3">
                      <a:moveTo>
                        <a:pt x="0" y="53"/>
                      </a:moveTo>
                      <a:lnTo>
                        <a:pt x="0" y="53"/>
                      </a:lnTo>
                      <a:lnTo>
                        <a:pt x="52" y="53"/>
                      </a:lnTo>
                      <a:lnTo>
                        <a:pt x="52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F2C81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17">
                  <a:extLst>
                    <a:ext uri="{FF2B5EF4-FFF2-40B4-BE49-F238E27FC236}">
                      <a16:creationId xmlns:a16="http://schemas.microsoft.com/office/drawing/2014/main" id="{4658D24F-6A94-420B-9FD0-6A60A3DEE3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73900" y="2003425"/>
                  <a:ext cx="260350" cy="366713"/>
                </a:xfrm>
                <a:custGeom>
                  <a:avLst/>
                  <a:gdLst>
                    <a:gd name="T0" fmla="*/ 239 w 265"/>
                    <a:gd name="T1" fmla="*/ 106 h 372"/>
                    <a:gd name="T2" fmla="*/ 239 w 265"/>
                    <a:gd name="T3" fmla="*/ 106 h 372"/>
                    <a:gd name="T4" fmla="*/ 186 w 265"/>
                    <a:gd name="T5" fmla="*/ 106 h 372"/>
                    <a:gd name="T6" fmla="*/ 186 w 265"/>
                    <a:gd name="T7" fmla="*/ 53 h 372"/>
                    <a:gd name="T8" fmla="*/ 239 w 265"/>
                    <a:gd name="T9" fmla="*/ 53 h 372"/>
                    <a:gd name="T10" fmla="*/ 239 w 265"/>
                    <a:gd name="T11" fmla="*/ 106 h 372"/>
                    <a:gd name="T12" fmla="*/ 239 w 265"/>
                    <a:gd name="T13" fmla="*/ 186 h 372"/>
                    <a:gd name="T14" fmla="*/ 239 w 265"/>
                    <a:gd name="T15" fmla="*/ 186 h 372"/>
                    <a:gd name="T16" fmla="*/ 186 w 265"/>
                    <a:gd name="T17" fmla="*/ 186 h 372"/>
                    <a:gd name="T18" fmla="*/ 186 w 265"/>
                    <a:gd name="T19" fmla="*/ 133 h 372"/>
                    <a:gd name="T20" fmla="*/ 239 w 265"/>
                    <a:gd name="T21" fmla="*/ 133 h 372"/>
                    <a:gd name="T22" fmla="*/ 239 w 265"/>
                    <a:gd name="T23" fmla="*/ 186 h 372"/>
                    <a:gd name="T24" fmla="*/ 238 w 265"/>
                    <a:gd name="T25" fmla="*/ 266 h 372"/>
                    <a:gd name="T26" fmla="*/ 238 w 265"/>
                    <a:gd name="T27" fmla="*/ 266 h 372"/>
                    <a:gd name="T28" fmla="*/ 186 w 265"/>
                    <a:gd name="T29" fmla="*/ 266 h 372"/>
                    <a:gd name="T30" fmla="*/ 186 w 265"/>
                    <a:gd name="T31" fmla="*/ 213 h 372"/>
                    <a:gd name="T32" fmla="*/ 238 w 265"/>
                    <a:gd name="T33" fmla="*/ 213 h 372"/>
                    <a:gd name="T34" fmla="*/ 238 w 265"/>
                    <a:gd name="T35" fmla="*/ 266 h 372"/>
                    <a:gd name="T36" fmla="*/ 159 w 265"/>
                    <a:gd name="T37" fmla="*/ 106 h 372"/>
                    <a:gd name="T38" fmla="*/ 159 w 265"/>
                    <a:gd name="T39" fmla="*/ 106 h 372"/>
                    <a:gd name="T40" fmla="*/ 106 w 265"/>
                    <a:gd name="T41" fmla="*/ 106 h 372"/>
                    <a:gd name="T42" fmla="*/ 106 w 265"/>
                    <a:gd name="T43" fmla="*/ 53 h 372"/>
                    <a:gd name="T44" fmla="*/ 159 w 265"/>
                    <a:gd name="T45" fmla="*/ 53 h 372"/>
                    <a:gd name="T46" fmla="*/ 159 w 265"/>
                    <a:gd name="T47" fmla="*/ 106 h 372"/>
                    <a:gd name="T48" fmla="*/ 159 w 265"/>
                    <a:gd name="T49" fmla="*/ 186 h 372"/>
                    <a:gd name="T50" fmla="*/ 159 w 265"/>
                    <a:gd name="T51" fmla="*/ 186 h 372"/>
                    <a:gd name="T52" fmla="*/ 106 w 265"/>
                    <a:gd name="T53" fmla="*/ 186 h 372"/>
                    <a:gd name="T54" fmla="*/ 106 w 265"/>
                    <a:gd name="T55" fmla="*/ 133 h 372"/>
                    <a:gd name="T56" fmla="*/ 159 w 265"/>
                    <a:gd name="T57" fmla="*/ 133 h 372"/>
                    <a:gd name="T58" fmla="*/ 159 w 265"/>
                    <a:gd name="T59" fmla="*/ 186 h 372"/>
                    <a:gd name="T60" fmla="*/ 159 w 265"/>
                    <a:gd name="T61" fmla="*/ 266 h 372"/>
                    <a:gd name="T62" fmla="*/ 159 w 265"/>
                    <a:gd name="T63" fmla="*/ 266 h 372"/>
                    <a:gd name="T64" fmla="*/ 106 w 265"/>
                    <a:gd name="T65" fmla="*/ 266 h 372"/>
                    <a:gd name="T66" fmla="*/ 106 w 265"/>
                    <a:gd name="T67" fmla="*/ 213 h 372"/>
                    <a:gd name="T68" fmla="*/ 159 w 265"/>
                    <a:gd name="T69" fmla="*/ 213 h 372"/>
                    <a:gd name="T70" fmla="*/ 159 w 265"/>
                    <a:gd name="T71" fmla="*/ 266 h 372"/>
                    <a:gd name="T72" fmla="*/ 159 w 265"/>
                    <a:gd name="T73" fmla="*/ 346 h 372"/>
                    <a:gd name="T74" fmla="*/ 159 w 265"/>
                    <a:gd name="T75" fmla="*/ 346 h 372"/>
                    <a:gd name="T76" fmla="*/ 106 w 265"/>
                    <a:gd name="T77" fmla="*/ 346 h 372"/>
                    <a:gd name="T78" fmla="*/ 106 w 265"/>
                    <a:gd name="T79" fmla="*/ 293 h 372"/>
                    <a:gd name="T80" fmla="*/ 159 w 265"/>
                    <a:gd name="T81" fmla="*/ 293 h 372"/>
                    <a:gd name="T82" fmla="*/ 159 w 265"/>
                    <a:gd name="T83" fmla="*/ 346 h 372"/>
                    <a:gd name="T84" fmla="*/ 79 w 265"/>
                    <a:gd name="T85" fmla="*/ 186 h 372"/>
                    <a:gd name="T86" fmla="*/ 79 w 265"/>
                    <a:gd name="T87" fmla="*/ 186 h 372"/>
                    <a:gd name="T88" fmla="*/ 26 w 265"/>
                    <a:gd name="T89" fmla="*/ 186 h 372"/>
                    <a:gd name="T90" fmla="*/ 26 w 265"/>
                    <a:gd name="T91" fmla="*/ 133 h 372"/>
                    <a:gd name="T92" fmla="*/ 79 w 265"/>
                    <a:gd name="T93" fmla="*/ 133 h 372"/>
                    <a:gd name="T94" fmla="*/ 79 w 265"/>
                    <a:gd name="T95" fmla="*/ 186 h 372"/>
                    <a:gd name="T96" fmla="*/ 79 w 265"/>
                    <a:gd name="T97" fmla="*/ 266 h 372"/>
                    <a:gd name="T98" fmla="*/ 79 w 265"/>
                    <a:gd name="T99" fmla="*/ 266 h 372"/>
                    <a:gd name="T100" fmla="*/ 26 w 265"/>
                    <a:gd name="T101" fmla="*/ 266 h 372"/>
                    <a:gd name="T102" fmla="*/ 26 w 265"/>
                    <a:gd name="T103" fmla="*/ 213 h 372"/>
                    <a:gd name="T104" fmla="*/ 79 w 265"/>
                    <a:gd name="T105" fmla="*/ 213 h 372"/>
                    <a:gd name="T106" fmla="*/ 79 w 265"/>
                    <a:gd name="T107" fmla="*/ 266 h 372"/>
                    <a:gd name="T108" fmla="*/ 0 w 265"/>
                    <a:gd name="T109" fmla="*/ 372 h 372"/>
                    <a:gd name="T110" fmla="*/ 0 w 265"/>
                    <a:gd name="T111" fmla="*/ 372 h 372"/>
                    <a:gd name="T112" fmla="*/ 265 w 265"/>
                    <a:gd name="T113" fmla="*/ 372 h 372"/>
                    <a:gd name="T114" fmla="*/ 265 w 265"/>
                    <a:gd name="T115" fmla="*/ 0 h 372"/>
                    <a:gd name="T116" fmla="*/ 0 w 265"/>
                    <a:gd name="T117" fmla="*/ 0 h 372"/>
                    <a:gd name="T118" fmla="*/ 0 w 265"/>
                    <a:gd name="T119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5" h="372">
                      <a:moveTo>
                        <a:pt x="239" y="106"/>
                      </a:moveTo>
                      <a:lnTo>
                        <a:pt x="239" y="106"/>
                      </a:lnTo>
                      <a:lnTo>
                        <a:pt x="186" y="106"/>
                      </a:lnTo>
                      <a:lnTo>
                        <a:pt x="186" y="53"/>
                      </a:lnTo>
                      <a:lnTo>
                        <a:pt x="239" y="53"/>
                      </a:lnTo>
                      <a:lnTo>
                        <a:pt x="239" y="106"/>
                      </a:lnTo>
                      <a:close/>
                      <a:moveTo>
                        <a:pt x="239" y="186"/>
                      </a:moveTo>
                      <a:lnTo>
                        <a:pt x="239" y="186"/>
                      </a:lnTo>
                      <a:lnTo>
                        <a:pt x="186" y="186"/>
                      </a:lnTo>
                      <a:lnTo>
                        <a:pt x="186" y="133"/>
                      </a:lnTo>
                      <a:lnTo>
                        <a:pt x="239" y="133"/>
                      </a:lnTo>
                      <a:lnTo>
                        <a:pt x="239" y="186"/>
                      </a:lnTo>
                      <a:close/>
                      <a:moveTo>
                        <a:pt x="238" y="266"/>
                      </a:moveTo>
                      <a:lnTo>
                        <a:pt x="238" y="266"/>
                      </a:lnTo>
                      <a:lnTo>
                        <a:pt x="186" y="266"/>
                      </a:lnTo>
                      <a:lnTo>
                        <a:pt x="186" y="213"/>
                      </a:lnTo>
                      <a:lnTo>
                        <a:pt x="238" y="213"/>
                      </a:lnTo>
                      <a:lnTo>
                        <a:pt x="238" y="266"/>
                      </a:lnTo>
                      <a:close/>
                      <a:moveTo>
                        <a:pt x="159" y="106"/>
                      </a:moveTo>
                      <a:lnTo>
                        <a:pt x="159" y="106"/>
                      </a:lnTo>
                      <a:lnTo>
                        <a:pt x="106" y="106"/>
                      </a:lnTo>
                      <a:lnTo>
                        <a:pt x="106" y="53"/>
                      </a:lnTo>
                      <a:lnTo>
                        <a:pt x="159" y="53"/>
                      </a:lnTo>
                      <a:lnTo>
                        <a:pt x="159" y="106"/>
                      </a:lnTo>
                      <a:close/>
                      <a:moveTo>
                        <a:pt x="159" y="186"/>
                      </a:moveTo>
                      <a:lnTo>
                        <a:pt x="159" y="186"/>
                      </a:lnTo>
                      <a:lnTo>
                        <a:pt x="106" y="186"/>
                      </a:lnTo>
                      <a:lnTo>
                        <a:pt x="106" y="133"/>
                      </a:lnTo>
                      <a:lnTo>
                        <a:pt x="159" y="133"/>
                      </a:lnTo>
                      <a:lnTo>
                        <a:pt x="159" y="186"/>
                      </a:lnTo>
                      <a:close/>
                      <a:moveTo>
                        <a:pt x="159" y="266"/>
                      </a:moveTo>
                      <a:lnTo>
                        <a:pt x="159" y="266"/>
                      </a:lnTo>
                      <a:lnTo>
                        <a:pt x="106" y="266"/>
                      </a:lnTo>
                      <a:lnTo>
                        <a:pt x="106" y="213"/>
                      </a:lnTo>
                      <a:lnTo>
                        <a:pt x="159" y="213"/>
                      </a:lnTo>
                      <a:lnTo>
                        <a:pt x="159" y="266"/>
                      </a:lnTo>
                      <a:close/>
                      <a:moveTo>
                        <a:pt x="159" y="346"/>
                      </a:moveTo>
                      <a:lnTo>
                        <a:pt x="159" y="346"/>
                      </a:lnTo>
                      <a:lnTo>
                        <a:pt x="106" y="346"/>
                      </a:lnTo>
                      <a:lnTo>
                        <a:pt x="106" y="293"/>
                      </a:lnTo>
                      <a:lnTo>
                        <a:pt x="159" y="293"/>
                      </a:lnTo>
                      <a:lnTo>
                        <a:pt x="159" y="346"/>
                      </a:lnTo>
                      <a:close/>
                      <a:moveTo>
                        <a:pt x="79" y="186"/>
                      </a:moveTo>
                      <a:lnTo>
                        <a:pt x="79" y="186"/>
                      </a:lnTo>
                      <a:lnTo>
                        <a:pt x="26" y="186"/>
                      </a:lnTo>
                      <a:lnTo>
                        <a:pt x="26" y="133"/>
                      </a:lnTo>
                      <a:lnTo>
                        <a:pt x="79" y="133"/>
                      </a:lnTo>
                      <a:lnTo>
                        <a:pt x="79" y="186"/>
                      </a:lnTo>
                      <a:close/>
                      <a:moveTo>
                        <a:pt x="79" y="266"/>
                      </a:moveTo>
                      <a:lnTo>
                        <a:pt x="79" y="266"/>
                      </a:lnTo>
                      <a:lnTo>
                        <a:pt x="26" y="266"/>
                      </a:lnTo>
                      <a:lnTo>
                        <a:pt x="26" y="213"/>
                      </a:lnTo>
                      <a:lnTo>
                        <a:pt x="79" y="213"/>
                      </a:lnTo>
                      <a:lnTo>
                        <a:pt x="79" y="266"/>
                      </a:lnTo>
                      <a:close/>
                      <a:moveTo>
                        <a:pt x="0" y="372"/>
                      </a:moveTo>
                      <a:lnTo>
                        <a:pt x="0" y="372"/>
                      </a:lnTo>
                      <a:lnTo>
                        <a:pt x="265" y="372"/>
                      </a:lnTo>
                      <a:lnTo>
                        <a:pt x="265" y="0"/>
                      </a:lnTo>
                      <a:lnTo>
                        <a:pt x="0" y="0"/>
                      </a:lnTo>
                      <a:lnTo>
                        <a:pt x="0" y="37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B259599-E58D-4D2D-B56D-ECD36F201F4F}"/>
                  </a:ext>
                </a:extLst>
              </p:cNvPr>
              <p:cNvGrpSpPr/>
              <p:nvPr/>
            </p:nvGrpSpPr>
            <p:grpSpPr>
              <a:xfrm>
                <a:off x="6084627" y="2072608"/>
                <a:ext cx="393922" cy="393922"/>
                <a:chOff x="6255383" y="2100964"/>
                <a:chExt cx="477408" cy="477408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FBD2EC23-FF60-47A5-9431-04D384F4D9A9}"/>
                    </a:ext>
                  </a:extLst>
                </p:cNvPr>
                <p:cNvSpPr/>
                <p:nvPr/>
              </p:nvSpPr>
              <p:spPr bwMode="auto">
                <a:xfrm>
                  <a:off x="6255383" y="2100964"/>
                  <a:ext cx="477408" cy="477408"/>
                </a:xfrm>
                <a:prstGeom prst="ellipse">
                  <a:avLst/>
                </a:prstGeom>
                <a:solidFill>
                  <a:srgbClr val="F2C811"/>
                </a:solidFill>
                <a:ln w="25400" cap="flat" cmpd="sng" algn="ctr">
                  <a:solidFill>
                    <a:schemeClr val="bg1">
                      <a:lumMod val="75000"/>
                      <a:lumOff val="2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1A0D394-93CD-4DD4-9BE2-65DB8938351E}"/>
                    </a:ext>
                  </a:extLst>
                </p:cNvPr>
                <p:cNvGrpSpPr/>
                <p:nvPr/>
              </p:nvGrpSpPr>
              <p:grpSpPr>
                <a:xfrm>
                  <a:off x="6362455" y="2250912"/>
                  <a:ext cx="263270" cy="177463"/>
                  <a:chOff x="1615053" y="6540493"/>
                  <a:chExt cx="409856" cy="276275"/>
                </a:xfrm>
                <a:solidFill>
                  <a:schemeClr val="accent4"/>
                </a:solidFill>
              </p:grpSpPr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2C36138-CB83-4112-963A-6D9304FE7BF3}"/>
                      </a:ext>
                    </a:extLst>
                  </p:cNvPr>
                  <p:cNvSpPr/>
                  <p:nvPr/>
                </p:nvSpPr>
                <p:spPr bwMode="auto">
                  <a:xfrm rot="2700000">
                    <a:off x="1614230" y="6597992"/>
                    <a:ext cx="164105" cy="162459"/>
                  </a:xfrm>
                  <a:custGeom>
                    <a:avLst/>
                    <a:gdLst>
                      <a:gd name="connsiteX0" fmla="*/ 0 w 102476"/>
                      <a:gd name="connsiteY0" fmla="*/ 0 h 101448"/>
                      <a:gd name="connsiteX1" fmla="*/ 16120 w 102476"/>
                      <a:gd name="connsiteY1" fmla="*/ 0 h 101448"/>
                      <a:gd name="connsiteX2" fmla="*/ 16120 w 102476"/>
                      <a:gd name="connsiteY2" fmla="*/ 83963 h 101448"/>
                      <a:gd name="connsiteX3" fmla="*/ 102476 w 102476"/>
                      <a:gd name="connsiteY3" fmla="*/ 83963 h 101448"/>
                      <a:gd name="connsiteX4" fmla="*/ 102476 w 102476"/>
                      <a:gd name="connsiteY4" fmla="*/ 101448 h 101448"/>
                      <a:gd name="connsiteX5" fmla="*/ 0 w 102476"/>
                      <a:gd name="connsiteY5" fmla="*/ 101448 h 101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476" h="101448">
                        <a:moveTo>
                          <a:pt x="0" y="0"/>
                        </a:moveTo>
                        <a:lnTo>
                          <a:pt x="16120" y="0"/>
                        </a:lnTo>
                        <a:lnTo>
                          <a:pt x="16120" y="83963"/>
                        </a:lnTo>
                        <a:lnTo>
                          <a:pt x="102476" y="83963"/>
                        </a:lnTo>
                        <a:lnTo>
                          <a:pt x="102476" y="101448"/>
                        </a:lnTo>
                        <a:lnTo>
                          <a:pt x="0" y="101448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1936AAB4-5AA5-4A51-ACAA-FE085C5209AE}"/>
                      </a:ext>
                    </a:extLst>
                  </p:cNvPr>
                  <p:cNvSpPr/>
                  <p:nvPr/>
                </p:nvSpPr>
                <p:spPr bwMode="auto">
                  <a:xfrm rot="18900000" flipH="1">
                    <a:off x="1860804" y="6594743"/>
                    <a:ext cx="164105" cy="162461"/>
                  </a:xfrm>
                  <a:custGeom>
                    <a:avLst/>
                    <a:gdLst>
                      <a:gd name="connsiteX0" fmla="*/ 0 w 102476"/>
                      <a:gd name="connsiteY0" fmla="*/ 0 h 101448"/>
                      <a:gd name="connsiteX1" fmla="*/ 16120 w 102476"/>
                      <a:gd name="connsiteY1" fmla="*/ 0 h 101448"/>
                      <a:gd name="connsiteX2" fmla="*/ 16120 w 102476"/>
                      <a:gd name="connsiteY2" fmla="*/ 83963 h 101448"/>
                      <a:gd name="connsiteX3" fmla="*/ 102476 w 102476"/>
                      <a:gd name="connsiteY3" fmla="*/ 83963 h 101448"/>
                      <a:gd name="connsiteX4" fmla="*/ 102476 w 102476"/>
                      <a:gd name="connsiteY4" fmla="*/ 101448 h 101448"/>
                      <a:gd name="connsiteX5" fmla="*/ 0 w 102476"/>
                      <a:gd name="connsiteY5" fmla="*/ 101448 h 101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476" h="101448">
                        <a:moveTo>
                          <a:pt x="0" y="0"/>
                        </a:moveTo>
                        <a:lnTo>
                          <a:pt x="16120" y="0"/>
                        </a:lnTo>
                        <a:lnTo>
                          <a:pt x="16120" y="83963"/>
                        </a:lnTo>
                        <a:lnTo>
                          <a:pt x="102476" y="83963"/>
                        </a:lnTo>
                        <a:lnTo>
                          <a:pt x="102476" y="101448"/>
                        </a:lnTo>
                        <a:lnTo>
                          <a:pt x="0" y="101448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1E8E85CD-2A58-4249-8DD2-7066A5C2C4D4}"/>
                      </a:ext>
                    </a:extLst>
                  </p:cNvPr>
                  <p:cNvSpPr/>
                  <p:nvPr/>
                </p:nvSpPr>
                <p:spPr bwMode="auto">
                  <a:xfrm rot="1119878">
                    <a:off x="1802629" y="6540493"/>
                    <a:ext cx="28471" cy="276275"/>
                  </a:xfrm>
                  <a:prstGeom prst="rect">
                    <a:avLst/>
                  </a:pr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65121A6-C1C5-44E0-9B2A-AD105ECA6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4" y="1001659"/>
            <a:ext cx="1169630" cy="1169630"/>
            <a:chOff x="9420245" y="1477416"/>
            <a:chExt cx="1169630" cy="116963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D3A4E16-B981-420F-8918-162BB3689CD8}"/>
                </a:ext>
              </a:extLst>
            </p:cNvPr>
            <p:cNvSpPr/>
            <p:nvPr/>
          </p:nvSpPr>
          <p:spPr bwMode="auto">
            <a:xfrm>
              <a:off x="9420245" y="1477416"/>
              <a:ext cx="1169630" cy="1169630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>
              <a:outerShdw blurRad="190500" dist="50800" dir="2400000" algn="ctr" rotWithShape="0">
                <a:srgbClr val="000000">
                  <a:alpha val="20000"/>
                </a:srgbClr>
              </a:outerShdw>
            </a:effectLst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D865BE-5A9F-45E4-B696-F1862F9C3D53}"/>
                </a:ext>
              </a:extLst>
            </p:cNvPr>
            <p:cNvGrpSpPr/>
            <p:nvPr/>
          </p:nvGrpSpPr>
          <p:grpSpPr>
            <a:xfrm>
              <a:off x="9645865" y="1788676"/>
              <a:ext cx="718391" cy="595140"/>
              <a:chOff x="9641408" y="1878219"/>
              <a:chExt cx="718391" cy="59514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887186-5985-408D-93C9-CB46908C1073}"/>
                  </a:ext>
                </a:extLst>
              </p:cNvPr>
              <p:cNvGrpSpPr/>
              <p:nvPr/>
            </p:nvGrpSpPr>
            <p:grpSpPr>
              <a:xfrm>
                <a:off x="9641408" y="1878219"/>
                <a:ext cx="390526" cy="341313"/>
                <a:chOff x="7869238" y="3641725"/>
                <a:chExt cx="390526" cy="341313"/>
              </a:xfrm>
              <a:solidFill>
                <a:schemeClr val="tx1"/>
              </a:solidFill>
            </p:grpSpPr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B674AAE6-2D46-447D-A10F-E6568DAF5D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9238" y="3892550"/>
                  <a:ext cx="128588" cy="90487"/>
                </a:xfrm>
                <a:custGeom>
                  <a:avLst/>
                  <a:gdLst>
                    <a:gd name="T0" fmla="*/ 0 w 75"/>
                    <a:gd name="T1" fmla="*/ 53 h 53"/>
                    <a:gd name="T2" fmla="*/ 0 w 75"/>
                    <a:gd name="T3" fmla="*/ 53 h 53"/>
                    <a:gd name="T4" fmla="*/ 63 w 75"/>
                    <a:gd name="T5" fmla="*/ 53 h 53"/>
                    <a:gd name="T6" fmla="*/ 63 w 75"/>
                    <a:gd name="T7" fmla="*/ 53 h 53"/>
                    <a:gd name="T8" fmla="*/ 75 w 75"/>
                    <a:gd name="T9" fmla="*/ 4 h 53"/>
                    <a:gd name="T10" fmla="*/ 54 w 75"/>
                    <a:gd name="T11" fmla="*/ 0 h 53"/>
                    <a:gd name="T12" fmla="*/ 0 w 75"/>
                    <a:gd name="T13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" h="53">
                      <a:moveTo>
                        <a:pt x="0" y="53"/>
                      </a:moveTo>
                      <a:lnTo>
                        <a:pt x="0" y="53"/>
                      </a:lnTo>
                      <a:lnTo>
                        <a:pt x="63" y="53"/>
                      </a:lnTo>
                      <a:lnTo>
                        <a:pt x="63" y="53"/>
                      </a:lnTo>
                      <a:cubicBezTo>
                        <a:pt x="63" y="35"/>
                        <a:pt x="67" y="19"/>
                        <a:pt x="75" y="4"/>
                      </a:cubicBezTo>
                      <a:cubicBezTo>
                        <a:pt x="69" y="1"/>
                        <a:pt x="61" y="0"/>
                        <a:pt x="54" y="0"/>
                      </a:cubicBezTo>
                      <a:cubicBezTo>
                        <a:pt x="24" y="0"/>
                        <a:pt x="0" y="24"/>
                        <a:pt x="0" y="5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6F1A9C31-695D-4D28-9A23-FD876033F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3226" y="3846513"/>
                  <a:ext cx="236538" cy="136525"/>
                </a:xfrm>
                <a:custGeom>
                  <a:avLst/>
                  <a:gdLst>
                    <a:gd name="T0" fmla="*/ 22 w 138"/>
                    <a:gd name="T1" fmla="*/ 25 h 80"/>
                    <a:gd name="T2" fmla="*/ 22 w 138"/>
                    <a:gd name="T3" fmla="*/ 25 h 80"/>
                    <a:gd name="T4" fmla="*/ 13 w 138"/>
                    <a:gd name="T5" fmla="*/ 36 h 80"/>
                    <a:gd name="T6" fmla="*/ 6 w 138"/>
                    <a:gd name="T7" fmla="*/ 48 h 80"/>
                    <a:gd name="T8" fmla="*/ 0 w 138"/>
                    <a:gd name="T9" fmla="*/ 80 h 80"/>
                    <a:gd name="T10" fmla="*/ 17 w 138"/>
                    <a:gd name="T11" fmla="*/ 80 h 80"/>
                    <a:gd name="T12" fmla="*/ 30 w 138"/>
                    <a:gd name="T13" fmla="*/ 80 h 80"/>
                    <a:gd name="T14" fmla="*/ 44 w 138"/>
                    <a:gd name="T15" fmla="*/ 80 h 80"/>
                    <a:gd name="T16" fmla="*/ 116 w 138"/>
                    <a:gd name="T17" fmla="*/ 80 h 80"/>
                    <a:gd name="T18" fmla="*/ 138 w 138"/>
                    <a:gd name="T19" fmla="*/ 25 h 80"/>
                    <a:gd name="T20" fmla="*/ 80 w 138"/>
                    <a:gd name="T21" fmla="*/ 0 h 80"/>
                    <a:gd name="T22" fmla="*/ 22 w 138"/>
                    <a:gd name="T23" fmla="*/ 25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8" h="80">
                      <a:moveTo>
                        <a:pt x="22" y="25"/>
                      </a:moveTo>
                      <a:lnTo>
                        <a:pt x="22" y="25"/>
                      </a:lnTo>
                      <a:cubicBezTo>
                        <a:pt x="19" y="28"/>
                        <a:pt x="16" y="32"/>
                        <a:pt x="13" y="36"/>
                      </a:cubicBezTo>
                      <a:cubicBezTo>
                        <a:pt x="11" y="40"/>
                        <a:pt x="8" y="44"/>
                        <a:pt x="6" y="48"/>
                      </a:cubicBezTo>
                      <a:cubicBezTo>
                        <a:pt x="2" y="58"/>
                        <a:pt x="0" y="69"/>
                        <a:pt x="0" y="80"/>
                      </a:cubicBezTo>
                      <a:lnTo>
                        <a:pt x="17" y="80"/>
                      </a:lnTo>
                      <a:lnTo>
                        <a:pt x="30" y="80"/>
                      </a:lnTo>
                      <a:lnTo>
                        <a:pt x="44" y="80"/>
                      </a:lnTo>
                      <a:lnTo>
                        <a:pt x="116" y="80"/>
                      </a:lnTo>
                      <a:cubicBezTo>
                        <a:pt x="116" y="58"/>
                        <a:pt x="124" y="39"/>
                        <a:pt x="138" y="25"/>
                      </a:cubicBezTo>
                      <a:cubicBezTo>
                        <a:pt x="123" y="9"/>
                        <a:pt x="103" y="0"/>
                        <a:pt x="80" y="0"/>
                      </a:cubicBezTo>
                      <a:cubicBezTo>
                        <a:pt x="57" y="0"/>
                        <a:pt x="36" y="9"/>
                        <a:pt x="22" y="25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25">
                  <a:extLst>
                    <a:ext uri="{FF2B5EF4-FFF2-40B4-BE49-F238E27FC236}">
                      <a16:creationId xmlns:a16="http://schemas.microsoft.com/office/drawing/2014/main" id="{3A45B265-7C5B-47E4-8DF4-B8DC9F9390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69263" y="3641725"/>
                  <a:ext cx="180975" cy="182562"/>
                </a:xfrm>
                <a:custGeom>
                  <a:avLst/>
                  <a:gdLst>
                    <a:gd name="T0" fmla="*/ 23 w 106"/>
                    <a:gd name="T1" fmla="*/ 98 h 107"/>
                    <a:gd name="T2" fmla="*/ 23 w 106"/>
                    <a:gd name="T3" fmla="*/ 98 h 107"/>
                    <a:gd name="T4" fmla="*/ 49 w 106"/>
                    <a:gd name="T5" fmla="*/ 107 h 107"/>
                    <a:gd name="T6" fmla="*/ 53 w 106"/>
                    <a:gd name="T7" fmla="*/ 107 h 107"/>
                    <a:gd name="T8" fmla="*/ 57 w 106"/>
                    <a:gd name="T9" fmla="*/ 107 h 107"/>
                    <a:gd name="T10" fmla="*/ 83 w 106"/>
                    <a:gd name="T11" fmla="*/ 98 h 107"/>
                    <a:gd name="T12" fmla="*/ 106 w 106"/>
                    <a:gd name="T13" fmla="*/ 54 h 107"/>
                    <a:gd name="T14" fmla="*/ 75 w 106"/>
                    <a:gd name="T15" fmla="*/ 5 h 107"/>
                    <a:gd name="T16" fmla="*/ 53 w 106"/>
                    <a:gd name="T17" fmla="*/ 0 h 107"/>
                    <a:gd name="T18" fmla="*/ 31 w 106"/>
                    <a:gd name="T19" fmla="*/ 5 h 107"/>
                    <a:gd name="T20" fmla="*/ 31 w 106"/>
                    <a:gd name="T21" fmla="*/ 5 h 107"/>
                    <a:gd name="T22" fmla="*/ 0 w 106"/>
                    <a:gd name="T23" fmla="*/ 54 h 107"/>
                    <a:gd name="T24" fmla="*/ 23 w 106"/>
                    <a:gd name="T25" fmla="*/ 98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6" h="107">
                      <a:moveTo>
                        <a:pt x="23" y="98"/>
                      </a:moveTo>
                      <a:lnTo>
                        <a:pt x="23" y="98"/>
                      </a:lnTo>
                      <a:cubicBezTo>
                        <a:pt x="30" y="103"/>
                        <a:pt x="39" y="106"/>
                        <a:pt x="49" y="107"/>
                      </a:cubicBezTo>
                      <a:cubicBezTo>
                        <a:pt x="50" y="107"/>
                        <a:pt x="52" y="107"/>
                        <a:pt x="53" y="107"/>
                      </a:cubicBezTo>
                      <a:cubicBezTo>
                        <a:pt x="54" y="107"/>
                        <a:pt x="55" y="107"/>
                        <a:pt x="57" y="107"/>
                      </a:cubicBezTo>
                      <a:cubicBezTo>
                        <a:pt x="66" y="106"/>
                        <a:pt x="76" y="103"/>
                        <a:pt x="83" y="98"/>
                      </a:cubicBezTo>
                      <a:cubicBezTo>
                        <a:pt x="97" y="88"/>
                        <a:pt x="106" y="72"/>
                        <a:pt x="106" y="54"/>
                      </a:cubicBezTo>
                      <a:cubicBezTo>
                        <a:pt x="106" y="32"/>
                        <a:pt x="93" y="14"/>
                        <a:pt x="75" y="5"/>
                      </a:cubicBezTo>
                      <a:cubicBezTo>
                        <a:pt x="68" y="2"/>
                        <a:pt x="61" y="0"/>
                        <a:pt x="53" y="0"/>
                      </a:cubicBezTo>
                      <a:cubicBezTo>
                        <a:pt x="45" y="0"/>
                        <a:pt x="38" y="2"/>
                        <a:pt x="31" y="5"/>
                      </a:cubicBezTo>
                      <a:lnTo>
                        <a:pt x="31" y="5"/>
                      </a:lnTo>
                      <a:cubicBezTo>
                        <a:pt x="12" y="14"/>
                        <a:pt x="0" y="32"/>
                        <a:pt x="0" y="54"/>
                      </a:cubicBezTo>
                      <a:cubicBezTo>
                        <a:pt x="0" y="72"/>
                        <a:pt x="9" y="88"/>
                        <a:pt x="23" y="98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 26">
                  <a:extLst>
                    <a:ext uri="{FF2B5EF4-FFF2-40B4-BE49-F238E27FC236}">
                      <a16:creationId xmlns:a16="http://schemas.microsoft.com/office/drawing/2014/main" id="{28C99ECE-76EC-4B65-B62D-D36CF69B92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93051" y="3733800"/>
                  <a:ext cx="138113" cy="136525"/>
                </a:xfrm>
                <a:custGeom>
                  <a:avLst/>
                  <a:gdLst>
                    <a:gd name="T0" fmla="*/ 40 w 80"/>
                    <a:gd name="T1" fmla="*/ 0 h 80"/>
                    <a:gd name="T2" fmla="*/ 40 w 80"/>
                    <a:gd name="T3" fmla="*/ 0 h 80"/>
                    <a:gd name="T4" fmla="*/ 0 w 80"/>
                    <a:gd name="T5" fmla="*/ 40 h 80"/>
                    <a:gd name="T6" fmla="*/ 14 w 80"/>
                    <a:gd name="T7" fmla="*/ 70 h 80"/>
                    <a:gd name="T8" fmla="*/ 37 w 80"/>
                    <a:gd name="T9" fmla="*/ 80 h 80"/>
                    <a:gd name="T10" fmla="*/ 40 w 80"/>
                    <a:gd name="T11" fmla="*/ 80 h 80"/>
                    <a:gd name="T12" fmla="*/ 42 w 80"/>
                    <a:gd name="T13" fmla="*/ 80 h 80"/>
                    <a:gd name="T14" fmla="*/ 65 w 80"/>
                    <a:gd name="T15" fmla="*/ 70 h 80"/>
                    <a:gd name="T16" fmla="*/ 80 w 80"/>
                    <a:gd name="T17" fmla="*/ 40 h 80"/>
                    <a:gd name="T18" fmla="*/ 40 w 80"/>
                    <a:gd name="T19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0" h="80">
                      <a:moveTo>
                        <a:pt x="40" y="0"/>
                      </a:moveTo>
                      <a:lnTo>
                        <a:pt x="40" y="0"/>
                      </a:ln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52"/>
                        <a:pt x="5" y="63"/>
                        <a:pt x="14" y="70"/>
                      </a:cubicBezTo>
                      <a:cubicBezTo>
                        <a:pt x="21" y="76"/>
                        <a:pt x="29" y="79"/>
                        <a:pt x="37" y="80"/>
                      </a:cubicBezTo>
                      <a:cubicBezTo>
                        <a:pt x="38" y="80"/>
                        <a:pt x="39" y="80"/>
                        <a:pt x="40" y="80"/>
                      </a:cubicBezTo>
                      <a:cubicBezTo>
                        <a:pt x="41" y="80"/>
                        <a:pt x="41" y="80"/>
                        <a:pt x="42" y="80"/>
                      </a:cubicBezTo>
                      <a:cubicBezTo>
                        <a:pt x="51" y="79"/>
                        <a:pt x="59" y="76"/>
                        <a:pt x="65" y="70"/>
                      </a:cubicBezTo>
                      <a:cubicBezTo>
                        <a:pt x="74" y="63"/>
                        <a:pt x="80" y="52"/>
                        <a:pt x="80" y="40"/>
                      </a:cubicBezTo>
                      <a:cubicBezTo>
                        <a:pt x="80" y="18"/>
                        <a:pt x="62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7227847-EB84-43C9-AB7A-49C6C73AD847}"/>
                  </a:ext>
                </a:extLst>
              </p:cNvPr>
              <p:cNvGrpSpPr/>
              <p:nvPr/>
            </p:nvGrpSpPr>
            <p:grpSpPr>
              <a:xfrm>
                <a:off x="9965877" y="2079437"/>
                <a:ext cx="393922" cy="393922"/>
                <a:chOff x="6255383" y="2100964"/>
                <a:chExt cx="477408" cy="477408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494954B3-B264-4DA3-B1D9-C61149D75721}"/>
                    </a:ext>
                  </a:extLst>
                </p:cNvPr>
                <p:cNvSpPr/>
                <p:nvPr/>
              </p:nvSpPr>
              <p:spPr bwMode="auto">
                <a:xfrm>
                  <a:off x="6255383" y="2100964"/>
                  <a:ext cx="477408" cy="477408"/>
                </a:xfrm>
                <a:prstGeom prst="ellipse">
                  <a:avLst/>
                </a:prstGeom>
                <a:solidFill>
                  <a:srgbClr val="EEC231"/>
                </a:solidFill>
                <a:ln w="25400" cap="flat" cmpd="sng" algn="ctr">
                  <a:solidFill>
                    <a:schemeClr val="bg1">
                      <a:lumMod val="75000"/>
                      <a:lumOff val="2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A99BE6D-B8A9-4371-AFFC-348337BAD4BE}"/>
                    </a:ext>
                  </a:extLst>
                </p:cNvPr>
                <p:cNvGrpSpPr/>
                <p:nvPr/>
              </p:nvGrpSpPr>
              <p:grpSpPr>
                <a:xfrm>
                  <a:off x="6362455" y="2250912"/>
                  <a:ext cx="263270" cy="177463"/>
                  <a:chOff x="1615053" y="6540493"/>
                  <a:chExt cx="409856" cy="276275"/>
                </a:xfrm>
                <a:solidFill>
                  <a:schemeClr val="accent4"/>
                </a:solidFill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435C89AB-8043-4B9F-9A14-C54B0A6158F5}"/>
                      </a:ext>
                    </a:extLst>
                  </p:cNvPr>
                  <p:cNvSpPr/>
                  <p:nvPr/>
                </p:nvSpPr>
                <p:spPr bwMode="auto">
                  <a:xfrm rot="2700000">
                    <a:off x="1614230" y="6597992"/>
                    <a:ext cx="164105" cy="162459"/>
                  </a:xfrm>
                  <a:custGeom>
                    <a:avLst/>
                    <a:gdLst>
                      <a:gd name="connsiteX0" fmla="*/ 0 w 102476"/>
                      <a:gd name="connsiteY0" fmla="*/ 0 h 101448"/>
                      <a:gd name="connsiteX1" fmla="*/ 16120 w 102476"/>
                      <a:gd name="connsiteY1" fmla="*/ 0 h 101448"/>
                      <a:gd name="connsiteX2" fmla="*/ 16120 w 102476"/>
                      <a:gd name="connsiteY2" fmla="*/ 83963 h 101448"/>
                      <a:gd name="connsiteX3" fmla="*/ 102476 w 102476"/>
                      <a:gd name="connsiteY3" fmla="*/ 83963 h 101448"/>
                      <a:gd name="connsiteX4" fmla="*/ 102476 w 102476"/>
                      <a:gd name="connsiteY4" fmla="*/ 101448 h 101448"/>
                      <a:gd name="connsiteX5" fmla="*/ 0 w 102476"/>
                      <a:gd name="connsiteY5" fmla="*/ 101448 h 101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476" h="101448">
                        <a:moveTo>
                          <a:pt x="0" y="0"/>
                        </a:moveTo>
                        <a:lnTo>
                          <a:pt x="16120" y="0"/>
                        </a:lnTo>
                        <a:lnTo>
                          <a:pt x="16120" y="83963"/>
                        </a:lnTo>
                        <a:lnTo>
                          <a:pt x="102476" y="83963"/>
                        </a:lnTo>
                        <a:lnTo>
                          <a:pt x="102476" y="101448"/>
                        </a:lnTo>
                        <a:lnTo>
                          <a:pt x="0" y="101448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08532CC3-0751-4B53-AC5C-5FCA4F3B6189}"/>
                      </a:ext>
                    </a:extLst>
                  </p:cNvPr>
                  <p:cNvSpPr/>
                  <p:nvPr/>
                </p:nvSpPr>
                <p:spPr bwMode="auto">
                  <a:xfrm rot="18900000" flipH="1">
                    <a:off x="1860804" y="6594743"/>
                    <a:ext cx="164105" cy="162461"/>
                  </a:xfrm>
                  <a:custGeom>
                    <a:avLst/>
                    <a:gdLst>
                      <a:gd name="connsiteX0" fmla="*/ 0 w 102476"/>
                      <a:gd name="connsiteY0" fmla="*/ 0 h 101448"/>
                      <a:gd name="connsiteX1" fmla="*/ 16120 w 102476"/>
                      <a:gd name="connsiteY1" fmla="*/ 0 h 101448"/>
                      <a:gd name="connsiteX2" fmla="*/ 16120 w 102476"/>
                      <a:gd name="connsiteY2" fmla="*/ 83963 h 101448"/>
                      <a:gd name="connsiteX3" fmla="*/ 102476 w 102476"/>
                      <a:gd name="connsiteY3" fmla="*/ 83963 h 101448"/>
                      <a:gd name="connsiteX4" fmla="*/ 102476 w 102476"/>
                      <a:gd name="connsiteY4" fmla="*/ 101448 h 101448"/>
                      <a:gd name="connsiteX5" fmla="*/ 0 w 102476"/>
                      <a:gd name="connsiteY5" fmla="*/ 101448 h 101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476" h="101448">
                        <a:moveTo>
                          <a:pt x="0" y="0"/>
                        </a:moveTo>
                        <a:lnTo>
                          <a:pt x="16120" y="0"/>
                        </a:lnTo>
                        <a:lnTo>
                          <a:pt x="16120" y="83963"/>
                        </a:lnTo>
                        <a:lnTo>
                          <a:pt x="102476" y="83963"/>
                        </a:lnTo>
                        <a:lnTo>
                          <a:pt x="102476" y="101448"/>
                        </a:lnTo>
                        <a:lnTo>
                          <a:pt x="0" y="101448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3AFB69DE-C0DD-4A2C-A4CC-DEE1280B9042}"/>
                      </a:ext>
                    </a:extLst>
                  </p:cNvPr>
                  <p:cNvSpPr/>
                  <p:nvPr/>
                </p:nvSpPr>
                <p:spPr bwMode="auto">
                  <a:xfrm rot="1119878">
                    <a:off x="1802629" y="6540493"/>
                    <a:ext cx="28471" cy="276275"/>
                  </a:xfrm>
                  <a:prstGeom prst="rect">
                    <a:avLst/>
                  </a:prstGeom>
                  <a:solidFill>
                    <a:schemeClr val="tx2"/>
                  </a:solidFill>
                  <a:ln w="9525" cap="flat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solidFill>
                          <a:srgbClr val="243A5E"/>
                        </a:solidFill>
                      </a:ln>
                      <a:solidFill>
                        <a:srgbClr val="243A5E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endParaRPr>
                  </a:p>
                </p:txBody>
              </p:sp>
            </p:grpSp>
          </p:grp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5A33ABB-0361-43F1-A0CD-EA91A238775B}"/>
              </a:ext>
            </a:extLst>
          </p:cNvPr>
          <p:cNvSpPr/>
          <p:nvPr/>
        </p:nvSpPr>
        <p:spPr>
          <a:xfrm>
            <a:off x="6734751" y="3457769"/>
            <a:ext cx="4403257" cy="3139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External users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3246C6-391E-46FE-8814-4B8E3DD4AD7B}"/>
              </a:ext>
            </a:extLst>
          </p:cNvPr>
          <p:cNvSpPr/>
          <p:nvPr/>
        </p:nvSpPr>
        <p:spPr>
          <a:xfrm>
            <a:off x="6734751" y="4020263"/>
            <a:ext cx="4403257" cy="3139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Use your own authentication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565C0C-C79B-4B51-900F-752AAFD15B52}"/>
              </a:ext>
            </a:extLst>
          </p:cNvPr>
          <p:cNvSpPr/>
          <p:nvPr/>
        </p:nvSpPr>
        <p:spPr>
          <a:xfrm>
            <a:off x="6734751" y="4582757"/>
            <a:ext cx="4403257" cy="3139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No end-user license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B52014-F059-4DA2-B038-DD1D2A0DD163}"/>
              </a:ext>
            </a:extLst>
          </p:cNvPr>
          <p:cNvSpPr/>
          <p:nvPr/>
        </p:nvSpPr>
        <p:spPr>
          <a:xfrm>
            <a:off x="6734751" y="5145251"/>
            <a:ext cx="4403257" cy="4801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Non-interactive authentication flow</a:t>
            </a: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Body"/>
                <a:ea typeface="+mn-ea"/>
                <a:cs typeface="Segoe UI" pitchFamily="34" charset="0"/>
              </a:rPr>
              <a:t>(Using Service Principal/Master User)</a:t>
            </a:r>
          </a:p>
        </p:txBody>
      </p:sp>
    </p:spTree>
    <p:extLst>
      <p:ext uri="{BB962C8B-B14F-4D97-AF65-F5344CB8AC3E}">
        <p14:creationId xmlns:p14="http://schemas.microsoft.com/office/powerpoint/2010/main" val="71348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A8740-A1CF-455C-B495-6D2D7F16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65125"/>
            <a:ext cx="10769600" cy="6863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Power BI Embedded Generation 2 (preview)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B961F-4C01-4F4E-9E9E-4028A136646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38779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n/>
                <a:cs typeface="Segoe UI"/>
              </a:rPr>
              <a:t>Enhanced 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n/>
                <a:cs typeface="Segoe UI"/>
              </a:rPr>
              <a:t>Greater scale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n/>
                <a:cs typeface="Segoe UI"/>
              </a:rPr>
              <a:t>Lower entry level for paginated reports and AI workloads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n/>
                <a:cs typeface="Segoe UI"/>
              </a:rPr>
              <a:t>Scaling a resource instantly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n/>
                <a:cs typeface="Segoe UI"/>
              </a:rPr>
              <a:t>Scaling without downtime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n/>
                <a:cs typeface="Segoe UI"/>
              </a:rPr>
              <a:t>Improved metrics</a:t>
            </a:r>
          </a:p>
        </p:txBody>
      </p:sp>
      <p:grpSp>
        <p:nvGrpSpPr>
          <p:cNvPr id="3" name="Group 2" descr="power bi dashboard">
            <a:extLst>
              <a:ext uri="{FF2B5EF4-FFF2-40B4-BE49-F238E27FC236}">
                <a16:creationId xmlns:a16="http://schemas.microsoft.com/office/drawing/2014/main" id="{4E47BA68-2FF8-4E49-9DA2-AFDFF0440E8A}"/>
              </a:ext>
            </a:extLst>
          </p:cNvPr>
          <p:cNvGrpSpPr/>
          <p:nvPr/>
        </p:nvGrpSpPr>
        <p:grpSpPr>
          <a:xfrm>
            <a:off x="6526762" y="1435100"/>
            <a:ext cx="5665238" cy="4371391"/>
            <a:chOff x="6526763" y="1539550"/>
            <a:chExt cx="5665238" cy="4371391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CE2B83FA-9A30-41F8-B27E-2BC02B3C3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7173686" y="892627"/>
              <a:ext cx="4371391" cy="5665238"/>
            </a:xfrm>
            <a:prstGeom prst="round2SameRect">
              <a:avLst>
                <a:gd name="adj1" fmla="val 2781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292100" dist="38100" dir="3600000" sx="102000" sy="102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Picture Placeholder 8">
              <a:extLst>
                <a:ext uri="{FF2B5EF4-FFF2-40B4-BE49-F238E27FC236}">
                  <a16:creationId xmlns:a16="http://schemas.microsoft.com/office/drawing/2014/main" id="{BD4C56AF-C20A-44B8-896B-2E762D298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6633912" y="1664020"/>
              <a:ext cx="5558088" cy="413132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bIns="1463040" anchor="ctr" anchorCtr="0">
              <a:noAutofit/>
            </a:bodyPr>
            <a:lstStyle>
              <a:lvl1pPr marL="0" marR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solidFill>
                    <a:srgbClr val="000000"/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40C21FB-EB62-4E1B-9F0C-EFD6D0830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470" y="1798651"/>
              <a:ext cx="4162659" cy="3862065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89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9C1636-A5A0-4FED-A5B5-F475523E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7" y="26658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Embed Power BI in Jupyter Notebooks</a:t>
            </a:r>
            <a:endParaRPr lang="en-GB" sz="60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E0DB2C-8DC4-4304-86A6-FEF4EBF96FBC}"/>
              </a:ext>
            </a:extLst>
          </p:cNvPr>
          <p:cNvSpPr>
            <a:spLocks noGrp="1"/>
          </p:cNvSpPr>
          <p:nvPr/>
        </p:nvSpPr>
        <p:spPr>
          <a:xfrm>
            <a:off x="885002" y="3903646"/>
            <a:ext cx="6882384" cy="33855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 BI Jupyter Client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F2EF3-369A-460E-9B43-A2E3C0BC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805" y="4115657"/>
            <a:ext cx="1698389" cy="1878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FFDE0D-37CF-45A5-80FE-E98DE749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498" y="4584317"/>
            <a:ext cx="1606652" cy="1687433"/>
          </a:xfrm>
          <a:prstGeom prst="rect">
            <a:avLst/>
          </a:prstGeom>
        </p:spPr>
      </p:pic>
      <p:pic>
        <p:nvPicPr>
          <p:cNvPr id="10" name="Graphic 9" descr="Handshake outline">
            <a:extLst>
              <a:ext uri="{FF2B5EF4-FFF2-40B4-BE49-F238E27FC236}">
                <a16:creationId xmlns:a16="http://schemas.microsoft.com/office/drawing/2014/main" id="{979EEE65-1F76-46AB-B068-6A7A1CB08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3950" y="49708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5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4201" y="345460"/>
            <a:ext cx="10515600" cy="637765"/>
          </a:xfrm>
        </p:spPr>
        <p:txBody>
          <a:bodyPr>
            <a:noAutofit/>
          </a:bodyPr>
          <a:lstStyle/>
          <a:p>
            <a:r>
              <a:rPr lang="en-US" sz="3600" b="1" dirty="0"/>
              <a:t>Embed Power BI in Jupyter Notebooks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4617065" cy="210826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US" sz="2400" dirty="0"/>
              <a:t>Tell your data story with Power BI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US" sz="2400" dirty="0"/>
              <a:t>Supports interactivity: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/>
              <a:t>Report </a:t>
            </a:r>
            <a:r>
              <a:rPr lang="en-US" sz="1900" dirty="0">
                <a:sym typeface="Wingdings" panose="05000000000000000000" pitchFamily="2" charset="2"/>
              </a:rPr>
              <a:t> Notebook (Export data)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ym typeface="Wingdings" panose="05000000000000000000" pitchFamily="2" charset="2"/>
              </a:rPr>
              <a:t>Notebook  Report (Filter APIs)</a:t>
            </a:r>
            <a:endParaRPr lang="en-US" sz="1900" dirty="0"/>
          </a:p>
        </p:txBody>
      </p:sp>
      <p:pic>
        <p:nvPicPr>
          <p:cNvPr id="5" name="Content Placeholder 4" descr="Jupyter notebook with Power BI">
            <a:extLst>
              <a:ext uri="{FF2B5EF4-FFF2-40B4-BE49-F238E27FC236}">
                <a16:creationId xmlns:a16="http://schemas.microsoft.com/office/drawing/2014/main" id="{6D0AE424-7BFB-404A-935E-74A32FF3CF5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421158" y="1435100"/>
            <a:ext cx="6532492" cy="3674526"/>
          </a:xfrm>
          <a:ln w="1270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748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4201" y="345460"/>
            <a:ext cx="10515600" cy="637765"/>
          </a:xfrm>
        </p:spPr>
        <p:txBody>
          <a:bodyPr>
            <a:noAutofit/>
          </a:bodyPr>
          <a:lstStyle/>
          <a:p>
            <a:r>
              <a:rPr lang="en-US" b="1" dirty="0"/>
              <a:t>Setup the Environment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836265" cy="491545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Installing PIP On Windows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Install Python latest version </a:t>
            </a:r>
            <a:r>
              <a:rPr lang="en-US" sz="2000" dirty="0">
                <a:hlinkClick r:id="rId3"/>
              </a:rPr>
              <a:t>(3.9.6)</a:t>
            </a:r>
            <a:r>
              <a:rPr lang="en-US" sz="2000" dirty="0"/>
              <a:t> it included PIP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US" sz="2000" dirty="0"/>
              <a:t>Open CMD prompt and Verify pip installed </a:t>
            </a:r>
            <a:r>
              <a:rPr lang="en-US" sz="2000" b="1" dirty="0"/>
              <a:t>pip help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US" sz="2400" dirty="0"/>
              <a:t>Visual Studio Code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GB" sz="2400" dirty="0"/>
              <a:t>Python extension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GB" sz="2400" dirty="0"/>
              <a:t>Jupyter extension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GB" sz="2400" i="1" dirty="0"/>
              <a:t>Jupyter notebooks for </a:t>
            </a:r>
            <a:r>
              <a:rPr lang="en-GB" sz="2400" i="1" dirty="0" err="1"/>
              <a:t>PowerBI</a:t>
            </a:r>
            <a:endParaRPr lang="en-GB" sz="2400" i="1" dirty="0"/>
          </a:p>
          <a:p>
            <a:pPr lvl="1"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GB" sz="2000" i="1" dirty="0"/>
              <a:t>pip install </a:t>
            </a:r>
            <a:r>
              <a:rPr lang="en-GB" sz="2000" i="1" dirty="0" err="1"/>
              <a:t>powerbiclient</a:t>
            </a:r>
            <a:r>
              <a:rPr lang="en-GB" sz="2000" i="1" dirty="0"/>
              <a:t> 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US" sz="2000" i="1" dirty="0"/>
              <a:t>pip install wheel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r>
              <a:rPr lang="en-US" sz="2000" i="1" dirty="0"/>
              <a:t>pip install pandas</a:t>
            </a:r>
            <a:endParaRPr lang="en-GB" sz="2000" i="1" dirty="0"/>
          </a:p>
          <a:p>
            <a:pPr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§"/>
            </a:pPr>
            <a:endParaRPr lang="en-US" sz="24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47D4D7-AAA5-4378-A656-894509EF5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44" y="2340708"/>
            <a:ext cx="3078700" cy="17421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D0094C-E159-4275-AF5C-E1C78FCCB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844" y="36986"/>
            <a:ext cx="3078700" cy="2105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C24CD-58B3-465F-8AF8-70C1EE13A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844" y="4281119"/>
            <a:ext cx="3078700" cy="24097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925608-A8FC-44F8-B4DD-1AAC0F61C3FC}"/>
              </a:ext>
            </a:extLst>
          </p:cNvPr>
          <p:cNvSpPr txBox="1"/>
          <p:nvPr/>
        </p:nvSpPr>
        <p:spPr>
          <a:xfrm>
            <a:off x="393281" y="6235541"/>
            <a:ext cx="6952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2F8E"/>
                </a:solidFill>
              </a:rPr>
              <a:t>*pandas is a software library written for the Python programming language for data manipulation and analysis. </a:t>
            </a:r>
          </a:p>
        </p:txBody>
      </p:sp>
    </p:spTree>
    <p:extLst>
      <p:ext uri="{BB962C8B-B14F-4D97-AF65-F5344CB8AC3E}">
        <p14:creationId xmlns:p14="http://schemas.microsoft.com/office/powerpoint/2010/main" val="8521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1900</Words>
  <Application>Microsoft Office PowerPoint</Application>
  <PresentationFormat>Widescreen</PresentationFormat>
  <Paragraphs>181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Segoe UI</vt:lpstr>
      <vt:lpstr>Segoe UI Body</vt:lpstr>
      <vt:lpstr>Segoe UI Condensed</vt:lpstr>
      <vt:lpstr>Segoe UI Light</vt:lpstr>
      <vt:lpstr>Segoe UI Semibold</vt:lpstr>
      <vt:lpstr>Wingdings</vt:lpstr>
      <vt:lpstr>Office Theme</vt:lpstr>
      <vt:lpstr>Azure 1</vt:lpstr>
      <vt:lpstr>Module 14 &amp; 15: Power BI integration with Jupyter Notebook </vt:lpstr>
      <vt:lpstr>Lesson</vt:lpstr>
      <vt:lpstr>What is Power BI embedded analytics</vt:lpstr>
      <vt:lpstr>Embed Power BI for your organization or customers</vt:lpstr>
      <vt:lpstr>Embed for your organization (aka User owns data)</vt:lpstr>
      <vt:lpstr>Power BI Embedded Generation 2 (preview)</vt:lpstr>
      <vt:lpstr>Embed Power BI in Jupyter Notebooks</vt:lpstr>
      <vt:lpstr>Embed Power BI in Jupyter Notebooks</vt:lpstr>
      <vt:lpstr>Setup the Environment</vt:lpstr>
      <vt:lpstr>PowerPoint Presentation</vt:lpstr>
      <vt:lpstr>Demo</vt:lpstr>
      <vt:lpstr>Demo</vt:lpstr>
      <vt:lpstr>Demo</vt:lpstr>
      <vt:lpstr>Demo</vt:lpstr>
      <vt:lpstr>Demo</vt:lpstr>
      <vt:lpstr>Demo</vt:lpstr>
      <vt:lpstr>Lab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Jenkins</dc:creator>
  <cp:lastModifiedBy>Jenkins</cp:lastModifiedBy>
  <cp:revision>35</cp:revision>
  <dcterms:created xsi:type="dcterms:W3CDTF">2021-07-24T09:47:52Z</dcterms:created>
  <dcterms:modified xsi:type="dcterms:W3CDTF">2021-08-08T20:28:50Z</dcterms:modified>
</cp:coreProperties>
</file>